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embeddedFontLst>
    <p:embeddedFont>
      <p:font typeface="Old Standard TT" charset="0"/>
      <p:regular r:id="rId23"/>
      <p:bold r:id="rId24"/>
      <p: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84" y="-57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d5522356b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6d5522356b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6d5522356b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6d5522356b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6d5522356b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6d5522356b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89093381dc_0_1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89093381dc_0_1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89093381dc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89093381dc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89093381dc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89093381dc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89093381dc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89093381dc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89093381dc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89093381dc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89093381dc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89093381dc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6d5522356b_0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6d5522356b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6d5522356b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6d5522356b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89093381d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89093381d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6d5522356b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6d5522356b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6d5522356b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6d5522356b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8909ead99b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8909ead99b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89093381dc_0_1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89093381dc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89093381dc_0_1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89093381dc_0_1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89093381dc_0_1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89093381dc_0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6d7043793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6d7043793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 name="Google Shape;11;p2"/>
          <p:cNvCxnSpPr/>
          <p:nvPr/>
        </p:nvCxnSpPr>
        <p:spPr>
          <a:xfrm>
            <a:off x="641934" y="3597500"/>
            <a:ext cx="390300" cy="0"/>
          </a:xfrm>
          <a:prstGeom prst="straightConnector1">
            <a:avLst/>
          </a:prstGeom>
          <a:noFill/>
          <a:ln w="28575" cap="flat" cmpd="sng">
            <a:solidFill>
              <a:schemeClr val="accent1"/>
            </a:solidFill>
            <a:prstDash val="solid"/>
            <a:round/>
            <a:headEnd type="none" w="sm" len="sm"/>
            <a:tailEnd type="none" w="sm" len="sm"/>
          </a:ln>
        </p:spPr>
      </p:cxnSp>
      <p:sp>
        <p:nvSpPr>
          <p:cNvPr id="12" name="Google Shape;12;p2"/>
          <p:cNvSpPr txBox="1">
            <a:spLocks noGrp="1"/>
          </p:cNvSpPr>
          <p:nvPr>
            <p:ph type="ctrTitle"/>
          </p:nvPr>
        </p:nvSpPr>
        <p:spPr>
          <a:xfrm>
            <a:off x="512700" y="1893300"/>
            <a:ext cx="8118600" cy="1522800"/>
          </a:xfrm>
          <a:prstGeom prst="rect">
            <a:avLst/>
          </a:prstGeom>
        </p:spPr>
        <p:txBody>
          <a:bodyPr spcFirstLastPara="1" wrap="square" lIns="91425" tIns="91425" rIns="91425" bIns="91425" anchor="b" anchorCtr="0">
            <a:no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a:endParaRPr/>
          </a:p>
        </p:txBody>
      </p:sp>
      <p:sp>
        <p:nvSpPr>
          <p:cNvPr id="13" name="Google Shape;13;p2"/>
          <p:cNvSpPr txBox="1">
            <a:spLocks noGrp="1"/>
          </p:cNvSpPr>
          <p:nvPr>
            <p:ph type="subTitle" idx="1"/>
          </p:nvPr>
        </p:nvSpPr>
        <p:spPr>
          <a:xfrm>
            <a:off x="512700" y="3840639"/>
            <a:ext cx="8118600" cy="7875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s"/>
              <a:pPr marL="0" lvl="0" indent="0" algn="r" rtl="0">
                <a:spcBef>
                  <a:spcPts val="0"/>
                </a:spcBef>
                <a:spcAft>
                  <a:spcPts val="0"/>
                </a:spcAft>
                <a:buNone/>
              </a:pP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039650"/>
            <a:ext cx="8520600" cy="2106300"/>
          </a:xfrm>
          <a:prstGeom prst="rect">
            <a:avLst/>
          </a:prstGeom>
        </p:spPr>
        <p:txBody>
          <a:bodyPr spcFirstLastPara="1" wrap="square" lIns="91425" tIns="91425" rIns="91425" bIns="91425" anchor="b" anchorCtr="0">
            <a:noAutofit/>
          </a:bodyPr>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pPr marL="0" lvl="0" indent="0" algn="r" rtl="0">
                <a:spcBef>
                  <a:spcPts val="0"/>
                </a:spcBef>
                <a:spcAft>
                  <a:spcPts val="0"/>
                </a:spcAft>
                <a:buNone/>
              </a:pP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pPr marL="0" lvl="0" indent="0" algn="r" rtl="0">
                <a:spcBef>
                  <a:spcPts val="0"/>
                </a:spcBef>
                <a:spcAft>
                  <a:spcPts val="0"/>
                </a:spcAft>
                <a:buNone/>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w="28575" cap="flat" cmpd="sng">
            <a:solidFill>
              <a:schemeClr val="lt2"/>
            </a:solidFill>
            <a:prstDash val="solid"/>
            <a:round/>
            <a:headEnd type="none" w="sm" len="sm"/>
            <a:tailEnd type="none" w="sm" len="sm"/>
          </a:ln>
        </p:spPr>
      </p:cxnSp>
      <p:sp>
        <p:nvSpPr>
          <p:cNvPr id="17" name="Google Shape;17;p3"/>
          <p:cNvSpPr txBox="1">
            <a:spLocks noGrp="1"/>
          </p:cNvSpPr>
          <p:nvPr>
            <p:ph type="title"/>
          </p:nvPr>
        </p:nvSpPr>
        <p:spPr>
          <a:xfrm>
            <a:off x="512700" y="1893300"/>
            <a:ext cx="8118600" cy="1522800"/>
          </a:xfrm>
          <a:prstGeom prst="rect">
            <a:avLst/>
          </a:prstGeom>
        </p:spPr>
        <p:txBody>
          <a:bodyPr spcFirstLastPara="1" wrap="square" lIns="91425" tIns="91425" rIns="91425" bIns="91425" anchor="b" anchorCtr="0">
            <a:no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s"/>
              <a:pPr marL="0" lvl="0" indent="0" algn="r" rtl="0">
                <a:spcBef>
                  <a:spcPts val="0"/>
                </a:spcBef>
                <a:spcAft>
                  <a:spcPts val="0"/>
                </a:spcAft>
                <a:buNone/>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pPr marL="0" lvl="0" indent="0" algn="r" rtl="0">
                <a:spcBef>
                  <a:spcPts val="0"/>
                </a:spcBef>
                <a:spcAft>
                  <a:spcPts val="0"/>
                </a:spcAft>
                <a:buNone/>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71675"/>
            <a:ext cx="3999900" cy="3397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171675"/>
            <a:ext cx="3999900" cy="3397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pPr marL="0" lvl="0" indent="0" algn="r" rtl="0">
                <a:spcBef>
                  <a:spcPts val="0"/>
                </a:spcBef>
                <a:spcAft>
                  <a:spcPts val="0"/>
                </a:spcAft>
                <a:buNone/>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pPr marL="0" lvl="0" indent="0" algn="r" rtl="0">
                <a:spcBef>
                  <a:spcPts val="0"/>
                </a:spcBef>
                <a:spcAft>
                  <a:spcPts val="0"/>
                </a:spcAft>
                <a:buNone/>
              </a:pP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pPr marL="0" lvl="0" indent="0" algn="r" rtl="0">
                <a:spcBef>
                  <a:spcPts val="0"/>
                </a:spcBef>
                <a:spcAft>
                  <a:spcPts val="0"/>
                </a:spcAft>
                <a:buNone/>
              </a:pP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a:endParaRPr/>
          </a:p>
        </p:txBody>
      </p:sp>
      <p:sp>
        <p:nvSpPr>
          <p:cNvPr id="38" name="Google Shape;38;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s"/>
              <a:pPr marL="0" lvl="0" indent="0" algn="r" rtl="0">
                <a:spcBef>
                  <a:spcPts val="0"/>
                </a:spcBef>
                <a:spcAft>
                  <a:spcPts val="0"/>
                </a:spcAft>
                <a:buNone/>
              </a:pP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686400" cy="0"/>
          </a:xfrm>
          <a:prstGeom prst="straightConnector1">
            <a:avLst/>
          </a:prstGeom>
          <a:noFill/>
          <a:ln w="19050" cap="flat" cmpd="sng">
            <a:solidFill>
              <a:schemeClr val="lt2"/>
            </a:solidFill>
            <a:prstDash val="solid"/>
            <a:round/>
            <a:headEnd type="none" w="sm" len="sm"/>
            <a:tailEnd type="none" w="sm" len="sm"/>
          </a:ln>
        </p:spPr>
      </p:cxnSp>
      <p:sp>
        <p:nvSpPr>
          <p:cNvPr id="42" name="Google Shape;42;p9"/>
          <p:cNvSpPr txBox="1">
            <a:spLocks noGrp="1"/>
          </p:cNvSpPr>
          <p:nvPr>
            <p:ph type="title"/>
          </p:nvPr>
        </p:nvSpPr>
        <p:spPr>
          <a:xfrm>
            <a:off x="265500" y="1382350"/>
            <a:ext cx="4045200" cy="13332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a:endParaRPr/>
          </a:p>
        </p:txBody>
      </p:sp>
      <p:sp>
        <p:nvSpPr>
          <p:cNvPr id="43" name="Google Shape;43;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accent1"/>
              </a:buClr>
              <a:buSzPts val="1800"/>
              <a:buChar char="●"/>
              <a:defRPr>
                <a:solidFill>
                  <a:schemeClr val="accent1"/>
                </a:solidFill>
              </a:defRPr>
            </a:lvl1pPr>
            <a:lvl2pPr marL="914400" lvl="1" indent="-317500">
              <a:spcBef>
                <a:spcPts val="1600"/>
              </a:spcBef>
              <a:spcAft>
                <a:spcPts val="0"/>
              </a:spcAft>
              <a:buClr>
                <a:schemeClr val="accent1"/>
              </a:buClr>
              <a:buSzPts val="1400"/>
              <a:buChar char="○"/>
              <a:defRPr>
                <a:solidFill>
                  <a:schemeClr val="accent1"/>
                </a:solidFill>
              </a:defRPr>
            </a:lvl2pPr>
            <a:lvl3pPr marL="1371600" lvl="2" indent="-317500">
              <a:spcBef>
                <a:spcPts val="1600"/>
              </a:spcBef>
              <a:spcAft>
                <a:spcPts val="0"/>
              </a:spcAft>
              <a:buClr>
                <a:schemeClr val="accent1"/>
              </a:buClr>
              <a:buSzPts val="1400"/>
              <a:buChar char="■"/>
              <a:defRPr>
                <a:solidFill>
                  <a:schemeClr val="accent1"/>
                </a:solidFill>
              </a:defRPr>
            </a:lvl3pPr>
            <a:lvl4pPr marL="1828800" lvl="3" indent="-317500">
              <a:spcBef>
                <a:spcPts val="1600"/>
              </a:spcBef>
              <a:spcAft>
                <a:spcPts val="0"/>
              </a:spcAft>
              <a:buClr>
                <a:schemeClr val="accent1"/>
              </a:buClr>
              <a:buSzPts val="1400"/>
              <a:buChar char="●"/>
              <a:defRPr>
                <a:solidFill>
                  <a:schemeClr val="accent1"/>
                </a:solidFill>
              </a:defRPr>
            </a:lvl4pPr>
            <a:lvl5pPr marL="2286000" lvl="4" indent="-317500">
              <a:spcBef>
                <a:spcPts val="1600"/>
              </a:spcBef>
              <a:spcAft>
                <a:spcPts val="0"/>
              </a:spcAft>
              <a:buClr>
                <a:schemeClr val="accent1"/>
              </a:buClr>
              <a:buSzPts val="1400"/>
              <a:buChar char="○"/>
              <a:defRPr>
                <a:solidFill>
                  <a:schemeClr val="accent1"/>
                </a:solidFill>
              </a:defRPr>
            </a:lvl5pPr>
            <a:lvl6pPr marL="2743200" lvl="5" indent="-317500">
              <a:spcBef>
                <a:spcPts val="1600"/>
              </a:spcBef>
              <a:spcAft>
                <a:spcPts val="0"/>
              </a:spcAft>
              <a:buClr>
                <a:schemeClr val="accent1"/>
              </a:buClr>
              <a:buSzPts val="1400"/>
              <a:buChar char="■"/>
              <a:defRPr>
                <a:solidFill>
                  <a:schemeClr val="accent1"/>
                </a:solidFill>
              </a:defRPr>
            </a:lvl6pPr>
            <a:lvl7pPr marL="3200400" lvl="6" indent="-317500">
              <a:spcBef>
                <a:spcPts val="1600"/>
              </a:spcBef>
              <a:spcAft>
                <a:spcPts val="0"/>
              </a:spcAft>
              <a:buClr>
                <a:schemeClr val="accent1"/>
              </a:buClr>
              <a:buSzPts val="1400"/>
              <a:buChar char="●"/>
              <a:defRPr>
                <a:solidFill>
                  <a:schemeClr val="accent1"/>
                </a:solidFill>
              </a:defRPr>
            </a:lvl7pPr>
            <a:lvl8pPr marL="3657600" lvl="7" indent="-317500">
              <a:spcBef>
                <a:spcPts val="1600"/>
              </a:spcBef>
              <a:spcAft>
                <a:spcPts val="0"/>
              </a:spcAft>
              <a:buClr>
                <a:schemeClr val="accent1"/>
              </a:buClr>
              <a:buSzPts val="1400"/>
              <a:buChar char="○"/>
              <a:defRPr>
                <a:solidFill>
                  <a:schemeClr val="accent1"/>
                </a:solidFill>
              </a:defRPr>
            </a:lvl8pPr>
            <a:lvl9pPr marL="4114800" lvl="8" indent="-317500">
              <a:spcBef>
                <a:spcPts val="1600"/>
              </a:spcBef>
              <a:spcAft>
                <a:spcPts val="1600"/>
              </a:spcAft>
              <a:buClr>
                <a:schemeClr val="accent1"/>
              </a:buClr>
              <a:buSzPts val="1400"/>
              <a:buChar char="■"/>
              <a:defRPr>
                <a:solidFill>
                  <a:schemeClr val="accent1"/>
                </a:solidFill>
              </a:defRPr>
            </a:lvl9pPr>
          </a:lstStyle>
          <a:p>
            <a:endParaRPr/>
          </a:p>
        </p:txBody>
      </p:sp>
      <p:sp>
        <p:nvSpPr>
          <p:cNvPr id="45" name="Google Shape;45;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s"/>
              <a:pPr marL="0" lvl="0" indent="0" algn="r" rtl="0">
                <a:spcBef>
                  <a:spcPts val="0"/>
                </a:spcBef>
                <a:spcAft>
                  <a:spcPts val="0"/>
                </a:spcAft>
                <a:buNone/>
              </a:pP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8" name="Google Shape;48;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pPr marL="0" lvl="0" indent="0" algn="r" rtl="0">
                <a:spcBef>
                  <a:spcPts val="0"/>
                </a:spcBef>
                <a:spcAft>
                  <a:spcPts val="0"/>
                </a:spcAft>
                <a:buNone/>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perback">
    <p:bg>
      <p:bgPr>
        <a:solidFill>
          <a:schemeClr val="accen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132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7" name="Google Shape;7;p1"/>
          <p:cNvSpPr txBox="1">
            <a:spLocks noGrp="1"/>
          </p:cNvSpPr>
          <p:nvPr>
            <p:ph type="body" idx="1"/>
          </p:nvPr>
        </p:nvSpPr>
        <p:spPr>
          <a:xfrm>
            <a:off x="311700" y="1171600"/>
            <a:ext cx="8520600" cy="3397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marL="914400" lvl="1"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marL="1371600" lvl="2"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marL="1828800" lvl="3"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marL="2286000" lvl="4"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marL="2743200" lvl="5"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marL="3200400" lvl="6"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marL="3657600" lvl="7"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marL="4114800" lvl="8" indent="-317500">
              <a:lnSpc>
                <a:spcPct val="115000"/>
              </a:lnSpc>
              <a:spcBef>
                <a:spcPts val="1600"/>
              </a:spcBef>
              <a:spcAft>
                <a:spcPts val="160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marL="0" lvl="0" indent="0" algn="r" rtl="0">
              <a:spcBef>
                <a:spcPts val="0"/>
              </a:spcBef>
              <a:spcAft>
                <a:spcPts val="0"/>
              </a:spcAft>
              <a:buNone/>
            </a:pPr>
            <a:fld id="{00000000-1234-1234-1234-123412341234}" type="slidenum">
              <a:rPr lang="es"/>
              <a:pPr marL="0" lvl="0" indent="0" algn="r" rtl="0">
                <a:spcBef>
                  <a:spcPts val="0"/>
                </a:spcBef>
                <a:spcAft>
                  <a:spcPts val="0"/>
                </a:spcAft>
                <a:buNone/>
              </a:pP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512700" y="1810350"/>
            <a:ext cx="8118600" cy="1522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sz="4800"/>
              <a:t>La Guerra Civil a Mataró</a:t>
            </a:r>
            <a:endParaRPr sz="4800"/>
          </a:p>
        </p:txBody>
      </p:sp>
      <p:sp>
        <p:nvSpPr>
          <p:cNvPr id="60" name="Google Shape;60;p13"/>
          <p:cNvSpPr txBox="1">
            <a:spLocks noGrp="1"/>
          </p:cNvSpPr>
          <p:nvPr>
            <p:ph type="subTitle" idx="1"/>
          </p:nvPr>
        </p:nvSpPr>
        <p:spPr>
          <a:xfrm>
            <a:off x="5638231" y="3719648"/>
            <a:ext cx="3237300" cy="1034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   </a:t>
            </a:r>
            <a:endParaRPr/>
          </a:p>
          <a:p>
            <a:pPr marL="0" lvl="0" indent="0" algn="l" rtl="0">
              <a:spcBef>
                <a:spcPts val="0"/>
              </a:spcBef>
              <a:spcAft>
                <a:spcPts val="0"/>
              </a:spcAft>
              <a:buNone/>
            </a:pPr>
            <a:r>
              <a:rPr lang="es"/>
              <a:t>    Treball de Recerca </a:t>
            </a:r>
            <a:endParaRPr/>
          </a:p>
          <a:p>
            <a:pPr marL="0" lvl="0" indent="0" algn="l" rtl="0">
              <a:spcBef>
                <a:spcPts val="0"/>
              </a:spcBef>
              <a:spcAft>
                <a:spcPts val="0"/>
              </a:spcAft>
              <a:buNone/>
            </a:pPr>
            <a:r>
              <a:rPr lang="es"/>
              <a:t>                   4t d'ESO </a:t>
            </a:r>
            <a:endParaRPr/>
          </a:p>
          <a:p>
            <a:pPr marL="0" lvl="0" indent="0" algn="l"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2"/>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Inici de la guerra</a:t>
            </a:r>
            <a:endParaRPr/>
          </a:p>
        </p:txBody>
      </p:sp>
      <p:sp>
        <p:nvSpPr>
          <p:cNvPr id="116" name="Google Shape;116;p22"/>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42900" algn="just" rtl="0">
              <a:spcBef>
                <a:spcPts val="0"/>
              </a:spcBef>
              <a:spcAft>
                <a:spcPts val="0"/>
              </a:spcAft>
              <a:buSzPts val="1800"/>
              <a:buChar char="●"/>
            </a:pPr>
            <a:r>
              <a:rPr lang="es" dirty="0"/>
              <a:t>La guerra va començar amb un alçament militar a  la guarnició de Melilla, es va estendre per tot arreu de l’estat. Les tropes del general Francisco Franco van creuar l’estret de Gibraltar i es van unir amb el general Queipo. </a:t>
            </a:r>
            <a:endParaRPr dirty="0"/>
          </a:p>
        </p:txBody>
      </p:sp>
      <p:pic>
        <p:nvPicPr>
          <p:cNvPr id="117" name="Google Shape;117;p22"/>
          <p:cNvPicPr preferRelativeResize="0"/>
          <p:nvPr/>
        </p:nvPicPr>
        <p:blipFill>
          <a:blip r:embed="rId3">
            <a:alphaModFix/>
          </a:blip>
          <a:stretch>
            <a:fillRect/>
          </a:stretch>
        </p:blipFill>
        <p:spPr>
          <a:xfrm>
            <a:off x="5332200" y="2462075"/>
            <a:ext cx="3500100" cy="19600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3"/>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dirty="0"/>
              <a:t>L’esclat de la </a:t>
            </a:r>
            <a:r>
              <a:rPr lang="es" dirty="0" smtClean="0"/>
              <a:t>Guerra </a:t>
            </a:r>
            <a:r>
              <a:rPr lang="es" dirty="0"/>
              <a:t>C</a:t>
            </a:r>
            <a:r>
              <a:rPr lang="es" dirty="0" smtClean="0"/>
              <a:t>ivil </a:t>
            </a:r>
            <a:r>
              <a:rPr lang="es" dirty="0"/>
              <a:t>a Mataró</a:t>
            </a:r>
            <a:endParaRPr dirty="0"/>
          </a:p>
        </p:txBody>
      </p:sp>
      <p:sp>
        <p:nvSpPr>
          <p:cNvPr id="123" name="Google Shape;123;p23"/>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0" algn="just" rtl="0">
              <a:spcBef>
                <a:spcPts val="800"/>
              </a:spcBef>
              <a:spcAft>
                <a:spcPts val="0"/>
              </a:spcAft>
              <a:buNone/>
            </a:pPr>
            <a:r>
              <a:rPr lang="es" sz="1350" dirty="0">
                <a:solidFill>
                  <a:srgbClr val="444444"/>
                </a:solidFill>
              </a:rPr>
              <a:t>Els mataronins estaven a </a:t>
            </a:r>
            <a:r>
              <a:rPr lang="es" sz="1350" dirty="0" smtClean="0">
                <a:solidFill>
                  <a:srgbClr val="444444"/>
                </a:solidFill>
              </a:rPr>
              <a:t>l’expectativa</a:t>
            </a:r>
            <a:r>
              <a:rPr lang="es" sz="1350" dirty="0">
                <a:solidFill>
                  <a:srgbClr val="444444"/>
                </a:solidFill>
              </a:rPr>
              <a:t>. Els treballadors ràpidament van deixar el seu lloc de treball i van sortir al carrer. Els que secundaven el cop estaven tancats a casa a veure si triomfava la sublevació i els militars del vuitè regiment d’artilleria de </a:t>
            </a:r>
            <a:r>
              <a:rPr lang="es" sz="1350" b="1" dirty="0">
                <a:solidFill>
                  <a:srgbClr val="444444"/>
                </a:solidFill>
              </a:rPr>
              <a:t>Mataró </a:t>
            </a:r>
            <a:r>
              <a:rPr lang="es" sz="1350" dirty="0">
                <a:solidFill>
                  <a:srgbClr val="444444"/>
                </a:solidFill>
              </a:rPr>
              <a:t>prenien la ciutat. A l’ajuntament, la </a:t>
            </a:r>
            <a:r>
              <a:rPr lang="es" sz="1350" b="1" dirty="0">
                <a:solidFill>
                  <a:srgbClr val="444444"/>
                </a:solidFill>
              </a:rPr>
              <a:t>CNT-FAI </a:t>
            </a:r>
            <a:r>
              <a:rPr lang="es" sz="1350" dirty="0">
                <a:solidFill>
                  <a:srgbClr val="444444"/>
                </a:solidFill>
              </a:rPr>
              <a:t>amb </a:t>
            </a:r>
            <a:r>
              <a:rPr lang="es" sz="1350" b="1" dirty="0">
                <a:solidFill>
                  <a:srgbClr val="444444"/>
                </a:solidFill>
              </a:rPr>
              <a:t>Joan Peiró</a:t>
            </a:r>
            <a:r>
              <a:rPr lang="es" sz="1350" dirty="0">
                <a:solidFill>
                  <a:srgbClr val="444444"/>
                </a:solidFill>
              </a:rPr>
              <a:t> al cap­davant amb republicans i altres forces d’esquerres preparaven la defensa de la casa consistorial dels militars. Les artèries principals de la ciutat,</a:t>
            </a:r>
            <a:r>
              <a:rPr lang="es" sz="1350" b="1" dirty="0">
                <a:solidFill>
                  <a:srgbClr val="444444"/>
                </a:solidFill>
              </a:rPr>
              <a:t> la Riera i la Rambla,</a:t>
            </a:r>
            <a:r>
              <a:rPr lang="es" sz="1350" dirty="0">
                <a:solidFill>
                  <a:srgbClr val="444444"/>
                </a:solidFill>
              </a:rPr>
              <a:t> eren plenes de gent que esperaven esdeveniments, però a Mataró va regnar la calma i de mica en mica la gent va anar fent vida normal.</a:t>
            </a:r>
            <a:endParaRPr sz="1350" dirty="0">
              <a:solidFill>
                <a:srgbClr val="444444"/>
              </a:solidFill>
            </a:endParaRPr>
          </a:p>
          <a:p>
            <a:pPr marL="457200" lvl="0" indent="0" algn="just" rtl="0">
              <a:spcBef>
                <a:spcPts val="800"/>
              </a:spcBef>
              <a:spcAft>
                <a:spcPts val="800"/>
              </a:spcAft>
              <a:buNone/>
            </a:pPr>
            <a:r>
              <a:rPr lang="es" sz="1350" dirty="0">
                <a:solidFill>
                  <a:srgbClr val="444444"/>
                </a:solidFill>
              </a:rPr>
              <a:t>Mataró com Catalunya es va </a:t>
            </a:r>
            <a:r>
              <a:rPr lang="es" sz="1350" dirty="0" smtClean="0">
                <a:solidFill>
                  <a:srgbClr val="444444"/>
                </a:solidFill>
              </a:rPr>
              <a:t>mantenir </a:t>
            </a:r>
            <a:r>
              <a:rPr lang="es" sz="1350" dirty="0">
                <a:solidFill>
                  <a:srgbClr val="444444"/>
                </a:solidFill>
              </a:rPr>
              <a:t>dins del bàndol republicà fins al final de la </a:t>
            </a:r>
            <a:r>
              <a:rPr lang="es" sz="1350" dirty="0" smtClean="0">
                <a:solidFill>
                  <a:srgbClr val="444444"/>
                </a:solidFill>
              </a:rPr>
              <a:t>guerra.</a:t>
            </a:r>
            <a:endParaRPr sz="2000" dirty="0"/>
          </a:p>
        </p:txBody>
      </p:sp>
      <p:pic>
        <p:nvPicPr>
          <p:cNvPr id="124" name="Google Shape;124;p23"/>
          <p:cNvPicPr preferRelativeResize="0"/>
          <p:nvPr/>
        </p:nvPicPr>
        <p:blipFill>
          <a:blip r:embed="rId3">
            <a:alphaModFix/>
          </a:blip>
          <a:stretch>
            <a:fillRect/>
          </a:stretch>
        </p:blipFill>
        <p:spPr>
          <a:xfrm>
            <a:off x="5797525" y="3397231"/>
            <a:ext cx="3034775" cy="15173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4"/>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dirty="0"/>
              <a:t>Final de la guerra i </a:t>
            </a:r>
            <a:r>
              <a:rPr lang="es" dirty="0" smtClean="0"/>
              <a:t>l’exili</a:t>
            </a:r>
            <a:endParaRPr dirty="0"/>
          </a:p>
        </p:txBody>
      </p:sp>
      <p:sp>
        <p:nvSpPr>
          <p:cNvPr id="130" name="Google Shape;130;p24"/>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42900" algn="just" rtl="0">
              <a:spcBef>
                <a:spcPts val="0"/>
              </a:spcBef>
              <a:spcAft>
                <a:spcPts val="0"/>
              </a:spcAft>
              <a:buSzPts val="1800"/>
              <a:buChar char="●"/>
            </a:pPr>
            <a:r>
              <a:rPr lang="es" dirty="0"/>
              <a:t>Al final de la guerra va guanyar el </a:t>
            </a:r>
            <a:r>
              <a:rPr lang="es" dirty="0" smtClean="0"/>
              <a:t>bàndol </a:t>
            </a:r>
            <a:r>
              <a:rPr lang="es" dirty="0"/>
              <a:t>del general Franco</a:t>
            </a:r>
            <a:r>
              <a:rPr lang="es" dirty="0" smtClean="0"/>
              <a:t>. La </a:t>
            </a:r>
            <a:r>
              <a:rPr lang="es" dirty="0"/>
              <a:t>gent es va veure </a:t>
            </a:r>
            <a:r>
              <a:rPr lang="es" dirty="0" smtClean="0"/>
              <a:t>forçada </a:t>
            </a:r>
            <a:r>
              <a:rPr lang="es" dirty="0"/>
              <a:t>a abandonar el país per temes polítics i </a:t>
            </a:r>
            <a:r>
              <a:rPr lang="es" dirty="0" smtClean="0"/>
              <a:t>ideològics i també </a:t>
            </a:r>
            <a:r>
              <a:rPr lang="es" dirty="0"/>
              <a:t>per por per quin bàndol </a:t>
            </a:r>
            <a:r>
              <a:rPr lang="es" dirty="0" smtClean="0"/>
              <a:t>guanyés. Van </a:t>
            </a:r>
            <a:r>
              <a:rPr lang="es" dirty="0"/>
              <a:t>estar molt de temps </a:t>
            </a:r>
            <a:r>
              <a:rPr lang="es" dirty="0" smtClean="0"/>
              <a:t>a l’estranger </a:t>
            </a:r>
            <a:r>
              <a:rPr lang="es" dirty="0"/>
              <a:t>fins que </a:t>
            </a:r>
            <a:r>
              <a:rPr lang="es" dirty="0" smtClean="0"/>
              <a:t>van </a:t>
            </a:r>
            <a:r>
              <a:rPr lang="es" dirty="0"/>
              <a:t>evolucionar </a:t>
            </a:r>
            <a:r>
              <a:rPr lang="es" dirty="0" smtClean="0"/>
              <a:t>le</a:t>
            </a:r>
            <a:r>
              <a:rPr lang="es" dirty="0" smtClean="0"/>
              <a:t>s circumstàncies </a:t>
            </a:r>
            <a:r>
              <a:rPr lang="es" dirty="0"/>
              <a:t>del </a:t>
            </a:r>
            <a:r>
              <a:rPr lang="es" dirty="0" smtClean="0"/>
              <a:t>país i </a:t>
            </a:r>
            <a:r>
              <a:rPr lang="es" dirty="0"/>
              <a:t>quan van millorar les coses alguns </a:t>
            </a:r>
            <a:r>
              <a:rPr lang="es" dirty="0" smtClean="0"/>
              <a:t>van anar </a:t>
            </a:r>
            <a:r>
              <a:rPr lang="es" dirty="0"/>
              <a:t>tornant a Espanya.</a:t>
            </a:r>
            <a:endParaRPr dirty="0"/>
          </a:p>
        </p:txBody>
      </p:sp>
      <p:pic>
        <p:nvPicPr>
          <p:cNvPr id="131" name="Google Shape;131;p24"/>
          <p:cNvPicPr preferRelativeResize="0"/>
          <p:nvPr/>
        </p:nvPicPr>
        <p:blipFill>
          <a:blip r:embed="rId3">
            <a:alphaModFix/>
          </a:blip>
          <a:stretch>
            <a:fillRect/>
          </a:stretch>
        </p:blipFill>
        <p:spPr>
          <a:xfrm>
            <a:off x="5481500" y="3028550"/>
            <a:ext cx="3350800" cy="178419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5"/>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dirty="0"/>
              <a:t>Conseqüències finals de la Guerra Civil</a:t>
            </a:r>
            <a:endParaRPr dirty="0"/>
          </a:p>
        </p:txBody>
      </p:sp>
      <p:sp>
        <p:nvSpPr>
          <p:cNvPr id="137" name="Google Shape;137;p25"/>
          <p:cNvSpPr txBox="1">
            <a:spLocks noGrp="1"/>
          </p:cNvSpPr>
          <p:nvPr>
            <p:ph type="body" idx="1"/>
          </p:nvPr>
        </p:nvSpPr>
        <p:spPr>
          <a:xfrm>
            <a:off x="311700" y="1192500"/>
            <a:ext cx="8520600" cy="3397200"/>
          </a:xfrm>
          <a:prstGeom prst="rect">
            <a:avLst/>
          </a:prstGeom>
        </p:spPr>
        <p:txBody>
          <a:bodyPr spcFirstLastPara="1" wrap="square" lIns="91425" tIns="91425" rIns="91425" bIns="91425" anchor="t" anchorCtr="0">
            <a:noAutofit/>
          </a:bodyPr>
          <a:lstStyle/>
          <a:p>
            <a:pPr marL="0" marR="114300" lvl="0" indent="0" algn="l" rtl="0">
              <a:lnSpc>
                <a:spcPct val="170000"/>
              </a:lnSpc>
              <a:spcBef>
                <a:spcPts val="0"/>
              </a:spcBef>
              <a:spcAft>
                <a:spcPts val="0"/>
              </a:spcAft>
              <a:buClr>
                <a:schemeClr val="dk1"/>
              </a:buClr>
              <a:buSzPts val="1100"/>
              <a:buFont typeface="Arial"/>
              <a:buNone/>
            </a:pPr>
            <a:r>
              <a:rPr lang="es" dirty="0">
                <a:solidFill>
                  <a:srgbClr val="333333"/>
                </a:solidFill>
              </a:rPr>
              <a:t>Conseqüències de la Guerra Civil van ser:</a:t>
            </a:r>
            <a:endParaRPr dirty="0">
              <a:solidFill>
                <a:srgbClr val="333333"/>
              </a:solidFill>
            </a:endParaRPr>
          </a:p>
          <a:p>
            <a:pPr marL="0" marR="114300" lvl="0" indent="0" algn="l" rtl="0">
              <a:lnSpc>
                <a:spcPct val="170000"/>
              </a:lnSpc>
              <a:spcBef>
                <a:spcPts val="1100"/>
              </a:spcBef>
              <a:spcAft>
                <a:spcPts val="0"/>
              </a:spcAft>
              <a:buClr>
                <a:schemeClr val="dk1"/>
              </a:buClr>
              <a:buSzPts val="1100"/>
              <a:buFont typeface="Arial"/>
              <a:buNone/>
            </a:pPr>
            <a:r>
              <a:rPr lang="es" dirty="0">
                <a:solidFill>
                  <a:srgbClr val="333333"/>
                </a:solidFill>
              </a:rPr>
              <a:t>– Prop de 400 mil morts;</a:t>
            </a:r>
            <a:endParaRPr dirty="0">
              <a:solidFill>
                <a:srgbClr val="333333"/>
              </a:solidFill>
            </a:endParaRPr>
          </a:p>
          <a:p>
            <a:pPr marL="0" marR="114300" lvl="0" indent="0" algn="l" rtl="0">
              <a:lnSpc>
                <a:spcPct val="170000"/>
              </a:lnSpc>
              <a:spcBef>
                <a:spcPts val="1100"/>
              </a:spcBef>
              <a:spcAft>
                <a:spcPts val="0"/>
              </a:spcAft>
              <a:buClr>
                <a:schemeClr val="dk1"/>
              </a:buClr>
              <a:buSzPts val="1100"/>
              <a:buFont typeface="Arial"/>
              <a:buNone/>
            </a:pPr>
            <a:r>
              <a:rPr lang="es" dirty="0">
                <a:solidFill>
                  <a:srgbClr val="333333"/>
                </a:solidFill>
              </a:rPr>
              <a:t>– Destrucció d'edificis, esglésies i cases en diverses ciutats;</a:t>
            </a:r>
            <a:endParaRPr dirty="0">
              <a:solidFill>
                <a:srgbClr val="333333"/>
              </a:solidFill>
            </a:endParaRPr>
          </a:p>
          <a:p>
            <a:pPr marL="0" marR="114300" lvl="0" indent="0" algn="l" rtl="0">
              <a:lnSpc>
                <a:spcPct val="170000"/>
              </a:lnSpc>
              <a:spcBef>
                <a:spcPts val="1100"/>
              </a:spcBef>
              <a:spcAft>
                <a:spcPts val="0"/>
              </a:spcAft>
              <a:buClr>
                <a:schemeClr val="dk1"/>
              </a:buClr>
              <a:buSzPts val="1100"/>
              <a:buFont typeface="Arial"/>
              <a:buNone/>
            </a:pPr>
            <a:r>
              <a:rPr lang="es" dirty="0">
                <a:solidFill>
                  <a:srgbClr val="333333"/>
                </a:solidFill>
              </a:rPr>
              <a:t>– Destrucció en el camp amb pèrdues per a </a:t>
            </a:r>
            <a:r>
              <a:rPr lang="es" dirty="0" smtClean="0">
                <a:solidFill>
                  <a:srgbClr val="333333"/>
                </a:solidFill>
              </a:rPr>
              <a:t>l’agricultura </a:t>
            </a:r>
            <a:r>
              <a:rPr lang="es" dirty="0">
                <a:solidFill>
                  <a:srgbClr val="333333"/>
                </a:solidFill>
              </a:rPr>
              <a:t>i </a:t>
            </a:r>
            <a:r>
              <a:rPr lang="es" dirty="0" smtClean="0">
                <a:solidFill>
                  <a:srgbClr val="333333"/>
                </a:solidFill>
              </a:rPr>
              <a:t>la ramaderia</a:t>
            </a:r>
            <a:r>
              <a:rPr lang="es" dirty="0">
                <a:solidFill>
                  <a:srgbClr val="333333"/>
                </a:solidFill>
              </a:rPr>
              <a:t>;</a:t>
            </a:r>
            <a:endParaRPr dirty="0">
              <a:solidFill>
                <a:srgbClr val="333333"/>
              </a:solidFill>
            </a:endParaRPr>
          </a:p>
          <a:p>
            <a:pPr marL="0" marR="114300" lvl="0" indent="0" algn="l" rtl="0">
              <a:lnSpc>
                <a:spcPct val="170000"/>
              </a:lnSpc>
              <a:spcBef>
                <a:spcPts val="1100"/>
              </a:spcBef>
              <a:spcAft>
                <a:spcPts val="0"/>
              </a:spcAft>
              <a:buClr>
                <a:schemeClr val="dk1"/>
              </a:buClr>
              <a:buSzPts val="1100"/>
              <a:buFont typeface="Arial"/>
              <a:buNone/>
            </a:pPr>
            <a:r>
              <a:rPr lang="es" dirty="0">
                <a:solidFill>
                  <a:srgbClr val="333333"/>
                </a:solidFill>
              </a:rPr>
              <a:t>– Disminució de prop del 30% de la renda dels espanyols;</a:t>
            </a:r>
            <a:endParaRPr dirty="0">
              <a:solidFill>
                <a:srgbClr val="333333"/>
              </a:solidFill>
            </a:endParaRPr>
          </a:p>
          <a:p>
            <a:pPr marL="0" marR="114300" lvl="0" indent="0" algn="l" rtl="0">
              <a:lnSpc>
                <a:spcPct val="170000"/>
              </a:lnSpc>
              <a:spcBef>
                <a:spcPts val="1100"/>
              </a:spcBef>
              <a:spcAft>
                <a:spcPts val="0"/>
              </a:spcAft>
              <a:buClr>
                <a:schemeClr val="dk1"/>
              </a:buClr>
              <a:buSzPts val="1100"/>
              <a:buFont typeface="Arial"/>
              <a:buNone/>
            </a:pPr>
            <a:r>
              <a:rPr lang="es" dirty="0">
                <a:solidFill>
                  <a:srgbClr val="333333"/>
                </a:solidFill>
              </a:rPr>
              <a:t>– Fort crisi econòmica a Espanya, que va perdurar per diversos anys.</a:t>
            </a:r>
            <a:endParaRPr dirty="0">
              <a:solidFill>
                <a:srgbClr val="333333"/>
              </a:solidFill>
            </a:endParaRPr>
          </a:p>
          <a:p>
            <a:pPr marL="0" lvl="0" indent="0" algn="l" rtl="0">
              <a:spcBef>
                <a:spcPts val="1100"/>
              </a:spcBef>
              <a:spcAft>
                <a:spcPts val="0"/>
              </a:spcAft>
              <a:buClr>
                <a:schemeClr val="dk1"/>
              </a:buClr>
              <a:buSzPts val="1100"/>
              <a:buFont typeface="Arial"/>
              <a:buNone/>
            </a:pPr>
            <a:endParaRPr sz="1300" dirty="0">
              <a:solidFill>
                <a:srgbClr val="333333"/>
              </a:solidFill>
              <a:highlight>
                <a:srgbClr val="FFFFFF"/>
              </a:highlight>
              <a:latin typeface="Arial"/>
              <a:ea typeface="Arial"/>
              <a:cs typeface="Arial"/>
              <a:sym typeface="Arial"/>
            </a:endParaRPr>
          </a:p>
          <a:p>
            <a:pPr marL="0" lvl="0" indent="0" algn="l" rtl="0">
              <a:spcBef>
                <a:spcPts val="1100"/>
              </a:spcBef>
              <a:spcAft>
                <a:spcPts val="1600"/>
              </a:spcAft>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6"/>
          <p:cNvSpPr txBox="1">
            <a:spLocks noGrp="1"/>
          </p:cNvSpPr>
          <p:nvPr>
            <p:ph type="title"/>
          </p:nvPr>
        </p:nvSpPr>
        <p:spPr>
          <a:xfrm>
            <a:off x="2504675" y="526350"/>
            <a:ext cx="56040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s" b="1" u="sng" dirty="0"/>
              <a:t>Part </a:t>
            </a:r>
            <a:r>
              <a:rPr lang="es" b="1" u="sng" dirty="0" smtClean="0"/>
              <a:t>pràctica</a:t>
            </a:r>
            <a:endParaRPr b="1" u="sn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7"/>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dirty="0"/>
              <a:t>Part </a:t>
            </a:r>
            <a:r>
              <a:rPr lang="es" dirty="0" smtClean="0"/>
              <a:t>pràctica</a:t>
            </a:r>
            <a:endParaRPr dirty="0"/>
          </a:p>
        </p:txBody>
      </p:sp>
      <p:sp>
        <p:nvSpPr>
          <p:cNvPr id="148" name="Google Shape;148;p27"/>
          <p:cNvSpPr txBox="1">
            <a:spLocks noGrp="1"/>
          </p:cNvSpPr>
          <p:nvPr>
            <p:ph type="body" idx="1"/>
          </p:nvPr>
        </p:nvSpPr>
        <p:spPr>
          <a:xfrm>
            <a:off x="311700" y="1171600"/>
            <a:ext cx="8520600" cy="10098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Char char="●"/>
            </a:pPr>
            <a:r>
              <a:rPr lang="es" dirty="0">
                <a:solidFill>
                  <a:srgbClr val="000000"/>
                </a:solidFill>
                <a:latin typeface="Arial"/>
                <a:ea typeface="Arial"/>
                <a:cs typeface="Arial"/>
                <a:sym typeface="Arial"/>
              </a:rPr>
              <a:t>En la part pràctica anava </a:t>
            </a:r>
            <a:r>
              <a:rPr lang="es" dirty="0" smtClean="0">
                <a:solidFill>
                  <a:srgbClr val="000000"/>
                </a:solidFill>
                <a:latin typeface="Arial"/>
                <a:ea typeface="Arial"/>
                <a:cs typeface="Arial"/>
                <a:sym typeface="Arial"/>
              </a:rPr>
              <a:t>a </a:t>
            </a:r>
            <a:r>
              <a:rPr lang="es" dirty="0">
                <a:solidFill>
                  <a:srgbClr val="000000"/>
                </a:solidFill>
                <a:latin typeface="Arial"/>
                <a:ea typeface="Arial"/>
                <a:cs typeface="Arial"/>
                <a:sym typeface="Arial"/>
              </a:rPr>
              <a:t>fer unes entrevistes i visitar un museu però per culpa del COVID-19 </a:t>
            </a:r>
            <a:r>
              <a:rPr lang="es" dirty="0" smtClean="0">
                <a:solidFill>
                  <a:srgbClr val="000000"/>
                </a:solidFill>
                <a:latin typeface="Arial"/>
                <a:ea typeface="Arial"/>
                <a:cs typeface="Arial"/>
                <a:sym typeface="Arial"/>
              </a:rPr>
              <a:t>sols </a:t>
            </a:r>
            <a:r>
              <a:rPr lang="es" dirty="0">
                <a:solidFill>
                  <a:srgbClr val="000000"/>
                </a:solidFill>
                <a:latin typeface="Arial"/>
                <a:ea typeface="Arial"/>
                <a:cs typeface="Arial"/>
                <a:sym typeface="Arial"/>
              </a:rPr>
              <a:t>he pogut fer </a:t>
            </a:r>
            <a:r>
              <a:rPr lang="es" dirty="0" smtClean="0">
                <a:solidFill>
                  <a:srgbClr val="000000"/>
                </a:solidFill>
                <a:latin typeface="Arial"/>
                <a:ea typeface="Arial"/>
                <a:cs typeface="Arial"/>
                <a:sym typeface="Arial"/>
              </a:rPr>
              <a:t>l’entrevista a </a:t>
            </a:r>
            <a:r>
              <a:rPr lang="es" dirty="0">
                <a:solidFill>
                  <a:srgbClr val="000000"/>
                </a:solidFill>
                <a:latin typeface="Arial"/>
                <a:ea typeface="Arial"/>
                <a:cs typeface="Arial"/>
                <a:sym typeface="Arial"/>
              </a:rPr>
              <a:t>dues persones.</a:t>
            </a:r>
            <a:endParaRPr dirty="0">
              <a:solidFill>
                <a:srgbClr val="000000"/>
              </a:solidFill>
            </a:endParaRPr>
          </a:p>
        </p:txBody>
      </p:sp>
      <p:pic>
        <p:nvPicPr>
          <p:cNvPr id="149" name="Google Shape;149;p27" descr="Els bombardeigs aeris a Mataró durant la Guerra (1936-1939) » Felibrejada"/>
          <p:cNvPicPr preferRelativeResize="0"/>
          <p:nvPr/>
        </p:nvPicPr>
        <p:blipFill>
          <a:blip r:embed="rId3">
            <a:alphaModFix/>
          </a:blip>
          <a:stretch>
            <a:fillRect/>
          </a:stretch>
        </p:blipFill>
        <p:spPr>
          <a:xfrm>
            <a:off x="1041075" y="2396625"/>
            <a:ext cx="3530925" cy="221304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8"/>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dirty="0"/>
              <a:t>Entrevista avis </a:t>
            </a:r>
            <a:r>
              <a:rPr lang="es" dirty="0" smtClean="0"/>
              <a:t>memòria històrica(1</a:t>
            </a:r>
            <a:r>
              <a:rPr lang="es" dirty="0"/>
              <a:t>)</a:t>
            </a:r>
            <a:endParaRPr dirty="0"/>
          </a:p>
        </p:txBody>
      </p:sp>
      <p:sp>
        <p:nvSpPr>
          <p:cNvPr id="155" name="Google Shape;155;p28"/>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42900" algn="just" rtl="0">
              <a:lnSpc>
                <a:spcPct val="150000"/>
              </a:lnSpc>
              <a:spcBef>
                <a:spcPts val="0"/>
              </a:spcBef>
              <a:spcAft>
                <a:spcPts val="0"/>
              </a:spcAft>
              <a:buSzPts val="1800"/>
              <a:buAutoNum type="arabicPeriod"/>
            </a:pPr>
            <a:r>
              <a:rPr lang="es" dirty="0"/>
              <a:t>La primera persona entrevistada va ser Teresa Anglada i Tria que va néixer l’any 1944. Els seus pares es van casar el 1942. La guerra ja s’havia acabat i evidentment </a:t>
            </a:r>
            <a:r>
              <a:rPr lang="es" dirty="0" smtClean="0"/>
              <a:t>ella </a:t>
            </a:r>
            <a:r>
              <a:rPr lang="es" dirty="0"/>
              <a:t>no la va viure, però a la família </a:t>
            </a:r>
            <a:r>
              <a:rPr lang="es" dirty="0" smtClean="0"/>
              <a:t>havia </a:t>
            </a:r>
            <a:r>
              <a:rPr lang="es" dirty="0"/>
              <a:t>sentit parlar de moltes coses que avis i pares van patir aquells anys.</a:t>
            </a:r>
            <a:endParaRPr dirty="0"/>
          </a:p>
          <a:p>
            <a:pPr marL="457200" lvl="0" indent="0" algn="just" rtl="0">
              <a:lnSpc>
                <a:spcPct val="150000"/>
              </a:lnSpc>
              <a:spcBef>
                <a:spcPts val="1600"/>
              </a:spcBef>
              <a:spcAft>
                <a:spcPts val="0"/>
              </a:spcAft>
              <a:buNone/>
            </a:pPr>
            <a:r>
              <a:rPr lang="es" dirty="0"/>
              <a:t>Va explicar-me que al seu pare li va tocar marxar al front als divuit anys i  la seva mare va quedar molt desemparada. Va ser fet presoner i portat a camps de treball des del País Valencià, fins a Euskadi, després a Aranda de Duero, prov. de Burgos, i finalment a Andalusia a un poble que es diu Peñarroya-Pueblonuevo. Va passar moltes penúries i molta gana. </a:t>
            </a:r>
            <a:endParaRPr dirty="0"/>
          </a:p>
          <a:p>
            <a:pPr marL="0" lvl="0" indent="0" algn="just" rtl="0">
              <a:lnSpc>
                <a:spcPct val="150000"/>
              </a:lnSpc>
              <a:spcBef>
                <a:spcPts val="1600"/>
              </a:spcBef>
              <a:spcAft>
                <a:spcPts val="0"/>
              </a:spcAft>
              <a:buNone/>
            </a:pPr>
            <a:endParaRPr dirty="0"/>
          </a:p>
          <a:p>
            <a:pPr marL="457200" lvl="0" indent="0" algn="just" rtl="0">
              <a:lnSpc>
                <a:spcPct val="150000"/>
              </a:lnSpc>
              <a:spcBef>
                <a:spcPts val="1600"/>
              </a:spcBef>
              <a:spcAft>
                <a:spcPts val="0"/>
              </a:spcAft>
              <a:buNone/>
            </a:pPr>
            <a:endParaRPr sz="1200" dirty="0">
              <a:highlight>
                <a:srgbClr val="FFFFFF"/>
              </a:highlight>
              <a:latin typeface="Arial"/>
              <a:ea typeface="Arial"/>
              <a:cs typeface="Arial"/>
              <a:sym typeface="Arial"/>
            </a:endParaRPr>
          </a:p>
          <a:p>
            <a:pPr marL="0" lvl="0" indent="0" algn="just" rtl="0">
              <a:lnSpc>
                <a:spcPct val="150000"/>
              </a:lnSpc>
              <a:spcBef>
                <a:spcPts val="1600"/>
              </a:spcBef>
              <a:spcAft>
                <a:spcPts val="0"/>
              </a:spcAft>
              <a:buNone/>
            </a:pPr>
            <a:endParaRPr sz="1200" dirty="0">
              <a:highlight>
                <a:srgbClr val="FFFFFF"/>
              </a:highlight>
              <a:latin typeface="Arial"/>
              <a:ea typeface="Arial"/>
              <a:cs typeface="Arial"/>
              <a:sym typeface="Arial"/>
            </a:endParaRPr>
          </a:p>
          <a:p>
            <a:pPr marL="457200" lvl="0" indent="0" algn="just" rtl="0">
              <a:lnSpc>
                <a:spcPct val="150000"/>
              </a:lnSpc>
              <a:spcBef>
                <a:spcPts val="1600"/>
              </a:spcBef>
              <a:spcAft>
                <a:spcPts val="0"/>
              </a:spcAft>
              <a:buNone/>
            </a:pPr>
            <a:endParaRPr sz="1200" dirty="0">
              <a:highlight>
                <a:srgbClr val="FFFFFF"/>
              </a:highlight>
              <a:latin typeface="Arial"/>
              <a:ea typeface="Arial"/>
              <a:cs typeface="Arial"/>
              <a:sym typeface="Arial"/>
            </a:endParaRPr>
          </a:p>
          <a:p>
            <a:pPr marL="457200" lvl="0" indent="0" algn="just" rtl="0">
              <a:lnSpc>
                <a:spcPct val="150000"/>
              </a:lnSpc>
              <a:spcBef>
                <a:spcPts val="1600"/>
              </a:spcBef>
              <a:spcAft>
                <a:spcPts val="0"/>
              </a:spcAft>
              <a:buNone/>
            </a:pPr>
            <a:endParaRPr sz="1200" dirty="0">
              <a:highlight>
                <a:srgbClr val="FFFFFF"/>
              </a:highlight>
              <a:latin typeface="Arial"/>
              <a:ea typeface="Arial"/>
              <a:cs typeface="Arial"/>
              <a:sym typeface="Arial"/>
            </a:endParaRPr>
          </a:p>
          <a:p>
            <a:pPr marL="457200" lvl="0" indent="0" algn="just" rtl="0">
              <a:lnSpc>
                <a:spcPct val="150000"/>
              </a:lnSpc>
              <a:spcBef>
                <a:spcPts val="1600"/>
              </a:spcBef>
              <a:spcAft>
                <a:spcPts val="0"/>
              </a:spcAft>
              <a:buNone/>
            </a:pPr>
            <a:endParaRPr sz="1200" dirty="0">
              <a:highlight>
                <a:srgbClr val="FFFFFF"/>
              </a:highlight>
              <a:latin typeface="Arial"/>
              <a:ea typeface="Arial"/>
              <a:cs typeface="Arial"/>
              <a:sym typeface="Arial"/>
            </a:endParaRPr>
          </a:p>
          <a:p>
            <a:pPr marL="457200" lvl="0" indent="0" algn="l" rtl="0">
              <a:spcBef>
                <a:spcPts val="1600"/>
              </a:spcBef>
              <a:spcAft>
                <a:spcPts val="1600"/>
              </a:spcAft>
              <a:buNone/>
            </a:pP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9"/>
          <p:cNvSpPr txBox="1"/>
          <p:nvPr/>
        </p:nvSpPr>
        <p:spPr>
          <a:xfrm>
            <a:off x="152400" y="152400"/>
            <a:ext cx="8456100" cy="30000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r>
              <a:rPr lang="es" sz="1800" dirty="0">
                <a:solidFill>
                  <a:schemeClr val="dk1"/>
                </a:solidFill>
                <a:latin typeface="Old Standard TT"/>
                <a:ea typeface="Old Standard TT"/>
                <a:cs typeface="Old Standard TT"/>
                <a:sym typeface="Old Standard TT"/>
              </a:rPr>
              <a:t>Va explicar-me que la guerra a la ciutat va ser difícil. Es passava gana i quan van començar els bombardeigs la gent tenia molta </a:t>
            </a:r>
            <a:r>
              <a:rPr lang="es" sz="1800" dirty="0" smtClean="0">
                <a:solidFill>
                  <a:schemeClr val="dk1"/>
                </a:solidFill>
                <a:latin typeface="Old Standard TT"/>
                <a:ea typeface="Old Standard TT"/>
                <a:cs typeface="Old Standard TT"/>
                <a:sym typeface="Old Standard TT"/>
              </a:rPr>
              <a:t>por </a:t>
            </a:r>
            <a:r>
              <a:rPr lang="es" sz="1800" dirty="0">
                <a:solidFill>
                  <a:schemeClr val="dk1"/>
                </a:solidFill>
                <a:latin typeface="Old Standard TT"/>
                <a:ea typeface="Old Standard TT"/>
                <a:cs typeface="Old Standard TT"/>
                <a:sym typeface="Old Standard TT"/>
              </a:rPr>
              <a:t>i ells van marxar a una casa de pagès.</a:t>
            </a:r>
            <a:endParaRPr sz="1800" dirty="0">
              <a:solidFill>
                <a:schemeClr val="dk1"/>
              </a:solidFill>
              <a:latin typeface="Old Standard TT"/>
              <a:ea typeface="Old Standard TT"/>
              <a:cs typeface="Old Standard TT"/>
              <a:sym typeface="Old Standard TT"/>
            </a:endParaRPr>
          </a:p>
          <a:p>
            <a:pPr marL="0" lvl="0" indent="0" algn="just" rtl="0">
              <a:lnSpc>
                <a:spcPct val="150000"/>
              </a:lnSpc>
              <a:spcBef>
                <a:spcPts val="1600"/>
              </a:spcBef>
              <a:spcAft>
                <a:spcPts val="1600"/>
              </a:spcAft>
              <a:buNone/>
            </a:pPr>
            <a:r>
              <a:rPr lang="es" sz="1800" dirty="0">
                <a:solidFill>
                  <a:schemeClr val="dk1"/>
                </a:solidFill>
                <a:latin typeface="Old Standard TT"/>
                <a:ea typeface="Old Standard TT"/>
                <a:cs typeface="Old Standard TT"/>
                <a:sym typeface="Old Standard TT"/>
              </a:rPr>
              <a:t>M’explicava que el menjar anava molt escàs, </a:t>
            </a:r>
            <a:r>
              <a:rPr lang="es" sz="1800" dirty="0" smtClean="0">
                <a:solidFill>
                  <a:schemeClr val="dk1"/>
                </a:solidFill>
                <a:latin typeface="Old Standard TT"/>
                <a:ea typeface="Old Standard TT"/>
                <a:cs typeface="Old Standard TT"/>
                <a:sym typeface="Old Standard TT"/>
              </a:rPr>
              <a:t>però </a:t>
            </a:r>
            <a:r>
              <a:rPr lang="es" sz="1800" dirty="0">
                <a:solidFill>
                  <a:schemeClr val="dk1"/>
                </a:solidFill>
                <a:latin typeface="Old Standard TT"/>
                <a:ea typeface="Old Standard TT"/>
                <a:cs typeface="Old Standard TT"/>
                <a:sym typeface="Old Standard TT"/>
              </a:rPr>
              <a:t>molta gent tenia un petit galliner i no faltaven els ous i alguns productes del camp.</a:t>
            </a:r>
            <a:endParaRPr sz="2200" dirty="0">
              <a:solidFill>
                <a:schemeClr val="dk1"/>
              </a:solidFill>
              <a:latin typeface="Old Standard TT"/>
              <a:ea typeface="Old Standard TT"/>
              <a:cs typeface="Old Standard TT"/>
              <a:sym typeface="Old Standard T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30"/>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dirty="0"/>
              <a:t>Entrevista avis </a:t>
            </a:r>
            <a:r>
              <a:rPr lang="es" dirty="0" smtClean="0"/>
              <a:t>memòria històrica(2</a:t>
            </a:r>
            <a:r>
              <a:rPr lang="es" dirty="0"/>
              <a:t>)</a:t>
            </a:r>
            <a:endParaRPr dirty="0"/>
          </a:p>
        </p:txBody>
      </p:sp>
      <p:sp>
        <p:nvSpPr>
          <p:cNvPr id="166" name="Google Shape;166;p30"/>
          <p:cNvSpPr txBox="1">
            <a:spLocks noGrp="1"/>
          </p:cNvSpPr>
          <p:nvPr>
            <p:ph type="body" idx="1"/>
          </p:nvPr>
        </p:nvSpPr>
        <p:spPr>
          <a:xfrm>
            <a:off x="311700" y="983575"/>
            <a:ext cx="8520600" cy="3397200"/>
          </a:xfrm>
          <a:prstGeom prst="rect">
            <a:avLst/>
          </a:prstGeom>
        </p:spPr>
        <p:txBody>
          <a:bodyPr spcFirstLastPara="1" wrap="square" lIns="91425" tIns="91425" rIns="91425" bIns="91425" anchor="t" anchorCtr="0">
            <a:noAutofit/>
          </a:bodyPr>
          <a:lstStyle/>
          <a:p>
            <a:pPr marL="0" lvl="0" indent="0" algn="just" rtl="0">
              <a:lnSpc>
                <a:spcPct val="150000"/>
              </a:lnSpc>
              <a:spcBef>
                <a:spcPts val="0"/>
              </a:spcBef>
              <a:spcAft>
                <a:spcPts val="0"/>
              </a:spcAft>
              <a:buClr>
                <a:schemeClr val="dk1"/>
              </a:buClr>
              <a:buSzPts val="1100"/>
              <a:buFont typeface="Arial"/>
              <a:buNone/>
            </a:pPr>
            <a:r>
              <a:rPr lang="es" sz="1400" dirty="0" smtClean="0"/>
              <a:t>Quan va començar la Guerra </a:t>
            </a:r>
            <a:r>
              <a:rPr lang="es" sz="1400" dirty="0" smtClean="0"/>
              <a:t>C</a:t>
            </a:r>
            <a:r>
              <a:rPr lang="es" sz="1400" dirty="0" smtClean="0"/>
              <a:t>ivil Josep Aliberas  tenia 8 anys.   Té el record dels primers moments  de molta por. Recorda amb por la crema de convents i esglésies per part dels anarquistes. També recorda amb esglai, els milicians passejant pel carrer armats amb escopetes que varen sostreure del quarter d’artilleria de Mataró. Servien per atemorir tots els pacífics ciutadans de tots colors, ja que venien de fora de Mataró, i ningú no els coneixia. Ja que de tant en tan se sentia dir que havien matat algun capellà o alguna persona que sospitaven o havien sigut denunciades per revenges.</a:t>
            </a:r>
            <a:endParaRPr sz="1400" dirty="0" smtClean="0"/>
          </a:p>
          <a:p>
            <a:pPr marL="0" lvl="0" indent="0" algn="just" rtl="0">
              <a:lnSpc>
                <a:spcPct val="150000"/>
              </a:lnSpc>
              <a:spcBef>
                <a:spcPts val="0"/>
              </a:spcBef>
              <a:spcAft>
                <a:spcPts val="0"/>
              </a:spcAft>
              <a:buClr>
                <a:schemeClr val="dk1"/>
              </a:buClr>
              <a:buSzPts val="1100"/>
              <a:buFont typeface="Arial"/>
              <a:buNone/>
            </a:pPr>
            <a:r>
              <a:rPr lang="es" sz="1400" dirty="0" smtClean="0"/>
              <a:t>També </a:t>
            </a:r>
            <a:r>
              <a:rPr lang="es" sz="1400" dirty="0"/>
              <a:t>em va </a:t>
            </a:r>
            <a:r>
              <a:rPr lang="es" sz="1400" dirty="0" smtClean="0"/>
              <a:t>contar </a:t>
            </a:r>
            <a:r>
              <a:rPr lang="es" sz="1400" dirty="0"/>
              <a:t>que Mataró va patir diversos bombardejos per part de l’aviació “feixista”.  El primer bombardeig el va veure quan </a:t>
            </a:r>
            <a:r>
              <a:rPr lang="es" sz="1400" dirty="0" smtClean="0"/>
              <a:t>tenia </a:t>
            </a:r>
            <a:r>
              <a:rPr lang="es" sz="1400" dirty="0"/>
              <a:t>10 anys.</a:t>
            </a:r>
            <a:endParaRPr sz="1600" dirty="0"/>
          </a:p>
          <a:p>
            <a:pPr marL="0" lvl="0" indent="0" algn="just" rtl="0">
              <a:lnSpc>
                <a:spcPct val="150000"/>
              </a:lnSpc>
              <a:spcBef>
                <a:spcPts val="0"/>
              </a:spcBef>
              <a:spcAft>
                <a:spcPts val="0"/>
              </a:spcAft>
              <a:buClr>
                <a:schemeClr val="dk1"/>
              </a:buClr>
              <a:buSzPts val="1100"/>
              <a:buFont typeface="Arial"/>
              <a:buNone/>
            </a:pPr>
            <a:r>
              <a:rPr lang="es" sz="1400" dirty="0"/>
              <a:t>Durant el temps que va durar la guerra, es va passar molta gana i també un bon temps després a la postguerra. Recorda que per obtenir una mica de menjar, s’havien de fer llargues i inacabables cues al mercat. </a:t>
            </a:r>
            <a:endParaRPr sz="1900" dirty="0"/>
          </a:p>
          <a:p>
            <a:pPr marL="0" lvl="0" indent="0" algn="l" rtl="0">
              <a:spcBef>
                <a:spcPts val="0"/>
              </a:spcBef>
              <a:spcAft>
                <a:spcPts val="1600"/>
              </a:spcAft>
              <a:buNone/>
            </a:pPr>
            <a:endParaRPr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31"/>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dirty="0"/>
              <a:t>Conclusions</a:t>
            </a:r>
            <a:endParaRPr dirty="0"/>
          </a:p>
        </p:txBody>
      </p:sp>
      <p:sp>
        <p:nvSpPr>
          <p:cNvPr id="172" name="Google Shape;172;p31"/>
          <p:cNvSpPr txBox="1">
            <a:spLocks noGrp="1"/>
          </p:cNvSpPr>
          <p:nvPr>
            <p:ph type="body" idx="1"/>
          </p:nvPr>
        </p:nvSpPr>
        <p:spPr>
          <a:xfrm>
            <a:off x="177400" y="1171600"/>
            <a:ext cx="8520600" cy="3397200"/>
          </a:xfrm>
          <a:prstGeom prst="rect">
            <a:avLst/>
          </a:prstGeom>
        </p:spPr>
        <p:txBody>
          <a:bodyPr spcFirstLastPara="1" wrap="square" lIns="91425" tIns="91425" rIns="91425" bIns="91425" anchor="t" anchorCtr="0">
            <a:noAutofit/>
          </a:bodyPr>
          <a:lstStyle/>
          <a:p>
            <a:pPr marL="457200" marR="0" lvl="0" indent="-342900" algn="l" rtl="0">
              <a:lnSpc>
                <a:spcPct val="150000"/>
              </a:lnSpc>
              <a:spcBef>
                <a:spcPts val="0"/>
              </a:spcBef>
              <a:spcAft>
                <a:spcPts val="0"/>
              </a:spcAft>
              <a:buSzPts val="1800"/>
              <a:buChar char="●"/>
            </a:pPr>
            <a:r>
              <a:rPr lang="es" dirty="0">
                <a:latin typeface="Arial"/>
                <a:ea typeface="Arial"/>
                <a:cs typeface="Arial"/>
                <a:sym typeface="Arial"/>
              </a:rPr>
              <a:t>La meva conclusió d'aquest treball és que la guerra va ser molt llarga i cruel. </a:t>
            </a:r>
            <a:endParaRPr dirty="0">
              <a:latin typeface="Arial"/>
              <a:ea typeface="Arial"/>
              <a:cs typeface="Arial"/>
              <a:sym typeface="Arial"/>
            </a:endParaRPr>
          </a:p>
          <a:p>
            <a:pPr marL="457200" marR="0" lvl="0" indent="0" algn="l" rtl="0">
              <a:lnSpc>
                <a:spcPct val="150000"/>
              </a:lnSpc>
              <a:spcBef>
                <a:spcPts val="0"/>
              </a:spcBef>
              <a:spcAft>
                <a:spcPts val="0"/>
              </a:spcAft>
              <a:buNone/>
            </a:pPr>
            <a:r>
              <a:rPr lang="es" dirty="0">
                <a:latin typeface="Arial"/>
                <a:ea typeface="Arial"/>
                <a:cs typeface="Arial"/>
                <a:sym typeface="Arial"/>
              </a:rPr>
              <a:t>Durant el conflicte es va passar molta por per part de les persones, tant d’un bàndol com de l’altre.</a:t>
            </a:r>
            <a:endParaRPr dirty="0">
              <a:latin typeface="Arial"/>
              <a:ea typeface="Arial"/>
              <a:cs typeface="Arial"/>
              <a:sym typeface="Arial"/>
            </a:endParaRPr>
          </a:p>
          <a:p>
            <a:pPr marL="457200" marR="0" lvl="0" indent="0" algn="l" rtl="0">
              <a:lnSpc>
                <a:spcPct val="150000"/>
              </a:lnSpc>
              <a:spcBef>
                <a:spcPts val="0"/>
              </a:spcBef>
              <a:spcAft>
                <a:spcPts val="0"/>
              </a:spcAft>
              <a:buNone/>
            </a:pPr>
            <a:r>
              <a:rPr lang="es" dirty="0">
                <a:latin typeface="Arial"/>
                <a:ea typeface="Arial"/>
                <a:cs typeface="Arial"/>
                <a:sym typeface="Arial"/>
              </a:rPr>
              <a:t>Molts innocents van morir o van haver de marxar fora del país. I després va venir una dictadura que ens va deixar sense llibertat.</a:t>
            </a:r>
            <a:endParaRPr dirty="0"/>
          </a:p>
        </p:txBody>
      </p:sp>
      <p:pic>
        <p:nvPicPr>
          <p:cNvPr id="173" name="Google Shape;173;p31"/>
          <p:cNvPicPr preferRelativeResize="0"/>
          <p:nvPr/>
        </p:nvPicPr>
        <p:blipFill>
          <a:blip r:embed="rId3">
            <a:alphaModFix/>
          </a:blip>
          <a:stretch>
            <a:fillRect/>
          </a:stretch>
        </p:blipFill>
        <p:spPr>
          <a:xfrm>
            <a:off x="5775825" y="3289295"/>
            <a:ext cx="3056475" cy="15507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Introducció</a:t>
            </a:r>
            <a:endParaRPr/>
          </a:p>
        </p:txBody>
      </p:sp>
      <p:sp>
        <p:nvSpPr>
          <p:cNvPr id="66" name="Google Shape;66;p14"/>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42900" algn="just" rtl="0">
              <a:spcBef>
                <a:spcPts val="0"/>
              </a:spcBef>
              <a:spcAft>
                <a:spcPts val="0"/>
              </a:spcAft>
              <a:buSzPts val="1800"/>
              <a:buChar char="●"/>
            </a:pPr>
            <a:r>
              <a:rPr lang="es" dirty="0"/>
              <a:t>Hola bon dia em dic Víctor i  avui us presentaré el meu treball de recerca que tracta sobre la Guerra Civil a Mataró. Al començament no sabia quin tema escollir per fer el treball de recerca, però un dia,  vaig anar a </a:t>
            </a:r>
            <a:r>
              <a:rPr lang="es" dirty="0" smtClean="0"/>
              <a:t>l’acadèmia </a:t>
            </a:r>
            <a:r>
              <a:rPr lang="es" dirty="0"/>
              <a:t>on treballa una </a:t>
            </a:r>
            <a:r>
              <a:rPr lang="es" dirty="0" smtClean="0"/>
              <a:t>exalumna </a:t>
            </a:r>
            <a:r>
              <a:rPr lang="es" dirty="0"/>
              <a:t>del Lluís, li vaig preguntar i em va dir que el fes de la Guerra Civil perquè al Lluís li agradaria i em podria ajudar. I em va convèncer per </a:t>
            </a:r>
            <a:r>
              <a:rPr lang="es" dirty="0" smtClean="0"/>
              <a:t>fer-lo, </a:t>
            </a:r>
            <a:r>
              <a:rPr lang="es" dirty="0"/>
              <a:t>ja que </a:t>
            </a:r>
            <a:r>
              <a:rPr lang="es" dirty="0" smtClean="0"/>
              <a:t>és </a:t>
            </a:r>
            <a:r>
              <a:rPr lang="es" dirty="0"/>
              <a:t>un tema molt </a:t>
            </a:r>
            <a:r>
              <a:rPr lang="es" dirty="0" smtClean="0"/>
              <a:t>interessant.</a:t>
            </a:r>
            <a:endParaRPr dirty="0"/>
          </a:p>
        </p:txBody>
      </p:sp>
      <p:pic>
        <p:nvPicPr>
          <p:cNvPr id="67" name="Google Shape;67;p14"/>
          <p:cNvPicPr preferRelativeResize="0"/>
          <p:nvPr/>
        </p:nvPicPr>
        <p:blipFill>
          <a:blip r:embed="rId3">
            <a:alphaModFix/>
          </a:blip>
          <a:stretch>
            <a:fillRect/>
          </a:stretch>
        </p:blipFill>
        <p:spPr>
          <a:xfrm>
            <a:off x="5814975" y="3165128"/>
            <a:ext cx="3101889" cy="161577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2"/>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Fonts de consulta</a:t>
            </a:r>
            <a:endParaRPr/>
          </a:p>
        </p:txBody>
      </p:sp>
      <p:sp>
        <p:nvSpPr>
          <p:cNvPr id="179" name="Google Shape;179;p32"/>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s" dirty="0"/>
              <a:t>Llibre Santillana Socials 4 ESO</a:t>
            </a:r>
            <a:endParaRPr dirty="0"/>
          </a:p>
          <a:p>
            <a:pPr marL="457200" lvl="0" indent="-342900" algn="l" rtl="0">
              <a:spcBef>
                <a:spcPts val="0"/>
              </a:spcBef>
              <a:spcAft>
                <a:spcPts val="0"/>
              </a:spcAft>
              <a:buSzPts val="1800"/>
              <a:buChar char="●"/>
            </a:pPr>
            <a:r>
              <a:rPr lang="es" dirty="0"/>
              <a:t>Viquipèdia</a:t>
            </a:r>
            <a:endParaRPr dirty="0"/>
          </a:p>
          <a:p>
            <a:pPr marL="457200" lvl="0" indent="-342900" algn="l" rtl="0">
              <a:spcBef>
                <a:spcPts val="0"/>
              </a:spcBef>
              <a:spcAft>
                <a:spcPts val="0"/>
              </a:spcAft>
              <a:buSzPts val="1800"/>
              <a:buChar char="●"/>
            </a:pPr>
            <a:r>
              <a:rPr lang="es" dirty="0"/>
              <a:t>Slideshare</a:t>
            </a:r>
            <a:endParaRPr dirty="0"/>
          </a:p>
          <a:p>
            <a:pPr marL="457200" lvl="0" indent="-342900" algn="l" rtl="0">
              <a:spcBef>
                <a:spcPts val="0"/>
              </a:spcBef>
              <a:spcAft>
                <a:spcPts val="0"/>
              </a:spcAft>
              <a:buSzPts val="1800"/>
              <a:buChar char="●"/>
            </a:pPr>
            <a:r>
              <a:rPr lang="es" dirty="0" smtClean="0"/>
              <a:t>Memòria </a:t>
            </a:r>
            <a:r>
              <a:rPr lang="es" dirty="0"/>
              <a:t>històrica</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dirty="0"/>
              <a:t>Índex</a:t>
            </a:r>
            <a:endParaRPr dirty="0"/>
          </a:p>
        </p:txBody>
      </p:sp>
      <p:sp>
        <p:nvSpPr>
          <p:cNvPr id="73" name="Google Shape;73;p15"/>
          <p:cNvSpPr txBox="1">
            <a:spLocks noGrp="1"/>
          </p:cNvSpPr>
          <p:nvPr>
            <p:ph type="body" idx="1"/>
          </p:nvPr>
        </p:nvSpPr>
        <p:spPr>
          <a:xfrm>
            <a:off x="311700" y="1058225"/>
            <a:ext cx="8520600" cy="3397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s" dirty="0"/>
              <a:t>Introducció</a:t>
            </a:r>
            <a:endParaRPr dirty="0">
              <a:solidFill>
                <a:srgbClr val="FF0000"/>
              </a:solidFill>
            </a:endParaRPr>
          </a:p>
          <a:p>
            <a:pPr marL="457200" lvl="0" indent="-342900" algn="l" rtl="0">
              <a:spcBef>
                <a:spcPts val="0"/>
              </a:spcBef>
              <a:spcAft>
                <a:spcPts val="0"/>
              </a:spcAft>
              <a:buSzPts val="1800"/>
              <a:buChar char="●"/>
            </a:pPr>
            <a:r>
              <a:rPr lang="es" dirty="0"/>
              <a:t>Origen de la Segona República </a:t>
            </a:r>
            <a:endParaRPr dirty="0"/>
          </a:p>
          <a:p>
            <a:pPr marL="457200" lvl="0" indent="-342900" algn="l" rtl="0">
              <a:spcBef>
                <a:spcPts val="0"/>
              </a:spcBef>
              <a:spcAft>
                <a:spcPts val="0"/>
              </a:spcAft>
              <a:buSzPts val="1800"/>
              <a:buChar char="●"/>
            </a:pPr>
            <a:r>
              <a:rPr lang="es" dirty="0"/>
              <a:t>Causes de la guerra</a:t>
            </a:r>
            <a:endParaRPr dirty="0"/>
          </a:p>
          <a:p>
            <a:pPr marL="457200" lvl="0" indent="-342900" algn="l" rtl="0">
              <a:spcBef>
                <a:spcPts val="0"/>
              </a:spcBef>
              <a:spcAft>
                <a:spcPts val="0"/>
              </a:spcAft>
              <a:buSzPts val="1800"/>
              <a:buChar char="●"/>
            </a:pPr>
            <a:r>
              <a:rPr lang="es" dirty="0"/>
              <a:t>Cop </a:t>
            </a:r>
            <a:r>
              <a:rPr lang="es" dirty="0" smtClean="0"/>
              <a:t>d’estat </a:t>
            </a:r>
            <a:endParaRPr dirty="0"/>
          </a:p>
          <a:p>
            <a:pPr marL="457200" lvl="0" indent="-342900" algn="l" rtl="0">
              <a:spcBef>
                <a:spcPts val="0"/>
              </a:spcBef>
              <a:spcAft>
                <a:spcPts val="0"/>
              </a:spcAft>
              <a:buSzPts val="1800"/>
              <a:buChar char="●"/>
            </a:pPr>
            <a:r>
              <a:rPr lang="es" dirty="0"/>
              <a:t>Inici de la guerra</a:t>
            </a:r>
            <a:endParaRPr dirty="0"/>
          </a:p>
          <a:p>
            <a:pPr marL="457200" lvl="0" indent="-342900" algn="l" rtl="0">
              <a:spcBef>
                <a:spcPts val="0"/>
              </a:spcBef>
              <a:spcAft>
                <a:spcPts val="0"/>
              </a:spcAft>
              <a:buSzPts val="1800"/>
              <a:buChar char="●"/>
            </a:pPr>
            <a:r>
              <a:rPr lang="es" dirty="0"/>
              <a:t>Final de la guerra i </a:t>
            </a:r>
            <a:r>
              <a:rPr lang="es" dirty="0" smtClean="0"/>
              <a:t>l’exili</a:t>
            </a:r>
            <a:endParaRPr dirty="0"/>
          </a:p>
          <a:p>
            <a:pPr marL="457200" lvl="0" indent="-342900" algn="l" rtl="0">
              <a:lnSpc>
                <a:spcPct val="100000"/>
              </a:lnSpc>
              <a:spcBef>
                <a:spcPts val="0"/>
              </a:spcBef>
              <a:spcAft>
                <a:spcPts val="0"/>
              </a:spcAft>
              <a:buSzPts val="1800"/>
              <a:buChar char="●"/>
            </a:pPr>
            <a:r>
              <a:rPr lang="es" dirty="0"/>
              <a:t>Causes finals de la </a:t>
            </a:r>
            <a:r>
              <a:rPr lang="es" dirty="0" smtClean="0"/>
              <a:t>Guerra Civil</a:t>
            </a:r>
            <a:endParaRPr dirty="0"/>
          </a:p>
          <a:p>
            <a:pPr marL="457200" lvl="0" indent="-342900" algn="l" rtl="0">
              <a:spcBef>
                <a:spcPts val="0"/>
              </a:spcBef>
              <a:spcAft>
                <a:spcPts val="0"/>
              </a:spcAft>
              <a:buSzPts val="1800"/>
              <a:buChar char="●"/>
            </a:pPr>
            <a:r>
              <a:rPr lang="es" dirty="0"/>
              <a:t>Part Pràctica</a:t>
            </a:r>
            <a:endParaRPr dirty="0"/>
          </a:p>
          <a:p>
            <a:pPr marL="914400" lvl="1" indent="-317500" algn="l" rtl="0">
              <a:spcBef>
                <a:spcPts val="0"/>
              </a:spcBef>
              <a:spcAft>
                <a:spcPts val="0"/>
              </a:spcAft>
              <a:buSzPts val="1400"/>
              <a:buChar char="○"/>
            </a:pPr>
            <a:r>
              <a:rPr lang="es" dirty="0"/>
              <a:t>Entrevistes</a:t>
            </a:r>
            <a:endParaRPr dirty="0"/>
          </a:p>
          <a:p>
            <a:pPr marL="457200" lvl="0" indent="-342900" algn="l" rtl="0">
              <a:spcBef>
                <a:spcPts val="0"/>
              </a:spcBef>
              <a:spcAft>
                <a:spcPts val="0"/>
              </a:spcAft>
              <a:buSzPts val="1800"/>
              <a:buChar char="●"/>
            </a:pPr>
            <a:r>
              <a:rPr lang="es" dirty="0"/>
              <a:t>Conclusions </a:t>
            </a:r>
            <a:endParaRPr dirty="0"/>
          </a:p>
          <a:p>
            <a:pPr marL="457200" lvl="0" indent="-342900" algn="l" rtl="0">
              <a:spcBef>
                <a:spcPts val="0"/>
              </a:spcBef>
              <a:spcAft>
                <a:spcPts val="0"/>
              </a:spcAft>
              <a:buSzPts val="1800"/>
              <a:buChar char="●"/>
            </a:pPr>
            <a:r>
              <a:rPr lang="es" dirty="0"/>
              <a:t>Fonts d’informació</a:t>
            </a:r>
            <a:endParaRPr dirty="0"/>
          </a:p>
          <a:p>
            <a:pPr marL="457200" lvl="0" indent="0" algn="l" rtl="0">
              <a:spcBef>
                <a:spcPts val="1600"/>
              </a:spcBef>
              <a:spcAft>
                <a:spcPts val="1600"/>
              </a:spcAft>
              <a:buNone/>
            </a:pPr>
            <a:endParaRP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Origen de la Segona República </a:t>
            </a:r>
            <a:endParaRPr/>
          </a:p>
        </p:txBody>
      </p:sp>
      <p:sp>
        <p:nvSpPr>
          <p:cNvPr id="79" name="Google Shape;79;p16"/>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42900" algn="just" rtl="0">
              <a:lnSpc>
                <a:spcPct val="150000"/>
              </a:lnSpc>
              <a:spcBef>
                <a:spcPts val="0"/>
              </a:spcBef>
              <a:spcAft>
                <a:spcPts val="0"/>
              </a:spcAft>
              <a:buSzPts val="1800"/>
              <a:buChar char="●"/>
            </a:pPr>
            <a:r>
              <a:rPr lang="es" dirty="0"/>
              <a:t>L’origen de la Segona República va ser el 14 d’abril de 1931. La </a:t>
            </a:r>
            <a:r>
              <a:rPr lang="es" dirty="0" smtClean="0"/>
              <a:t>República </a:t>
            </a:r>
            <a:r>
              <a:rPr lang="es" dirty="0"/>
              <a:t>va sorgir per arreglar tot </a:t>
            </a:r>
            <a:r>
              <a:rPr lang="es" dirty="0" smtClean="0"/>
              <a:t>allò </a:t>
            </a:r>
            <a:r>
              <a:rPr lang="es" dirty="0"/>
              <a:t>que la monarquia no podia solucionar. Però la </a:t>
            </a:r>
            <a:r>
              <a:rPr lang="es" dirty="0" smtClean="0"/>
              <a:t>república </a:t>
            </a:r>
            <a:r>
              <a:rPr lang="es" dirty="0"/>
              <a:t>no va poder solucionar tots els problemes. La </a:t>
            </a:r>
            <a:r>
              <a:rPr lang="es" dirty="0" smtClean="0"/>
              <a:t>República </a:t>
            </a:r>
            <a:r>
              <a:rPr lang="es" dirty="0"/>
              <a:t>es va dividir en quatre fases:</a:t>
            </a:r>
            <a:endParaRPr dirty="0"/>
          </a:p>
          <a:p>
            <a:pPr marL="457200" lvl="0" indent="-342900" algn="just" rtl="0">
              <a:lnSpc>
                <a:spcPct val="150000"/>
              </a:lnSpc>
              <a:spcBef>
                <a:spcPts val="0"/>
              </a:spcBef>
              <a:spcAft>
                <a:spcPts val="0"/>
              </a:spcAft>
              <a:buSzPts val="1800"/>
              <a:buAutoNum type="arabicPeriod"/>
            </a:pPr>
            <a:r>
              <a:rPr lang="es" dirty="0"/>
              <a:t>Govern provisional </a:t>
            </a:r>
            <a:endParaRPr dirty="0"/>
          </a:p>
          <a:p>
            <a:pPr marL="457200" lvl="0" indent="-342900" algn="just" rtl="0">
              <a:lnSpc>
                <a:spcPct val="150000"/>
              </a:lnSpc>
              <a:spcBef>
                <a:spcPts val="0"/>
              </a:spcBef>
              <a:spcAft>
                <a:spcPts val="0"/>
              </a:spcAft>
              <a:buSzPts val="1800"/>
              <a:buAutoNum type="arabicPeriod"/>
            </a:pPr>
            <a:r>
              <a:rPr lang="es" dirty="0"/>
              <a:t>Bienni Reformista</a:t>
            </a:r>
            <a:endParaRPr dirty="0"/>
          </a:p>
          <a:p>
            <a:pPr marL="457200" lvl="0" indent="-342900" algn="just" rtl="0">
              <a:lnSpc>
                <a:spcPct val="150000"/>
              </a:lnSpc>
              <a:spcBef>
                <a:spcPts val="0"/>
              </a:spcBef>
              <a:spcAft>
                <a:spcPts val="0"/>
              </a:spcAft>
              <a:buSzPts val="1800"/>
              <a:buAutoNum type="arabicPeriod"/>
            </a:pPr>
            <a:r>
              <a:rPr lang="es" dirty="0"/>
              <a:t>Bienni Negre</a:t>
            </a:r>
            <a:endParaRPr dirty="0"/>
          </a:p>
          <a:p>
            <a:pPr marL="457200" lvl="0" indent="-342900" algn="just" rtl="0">
              <a:lnSpc>
                <a:spcPct val="150000"/>
              </a:lnSpc>
              <a:spcBef>
                <a:spcPts val="0"/>
              </a:spcBef>
              <a:spcAft>
                <a:spcPts val="0"/>
              </a:spcAft>
              <a:buSzPts val="1800"/>
              <a:buAutoNum type="arabicPeriod"/>
            </a:pPr>
            <a:r>
              <a:rPr lang="es" dirty="0"/>
              <a:t>Govern del front popular</a:t>
            </a:r>
            <a:endParaRPr dirty="0"/>
          </a:p>
        </p:txBody>
      </p:sp>
      <p:pic>
        <p:nvPicPr>
          <p:cNvPr id="80" name="Google Shape;80;p16"/>
          <p:cNvPicPr preferRelativeResize="0"/>
          <p:nvPr/>
        </p:nvPicPr>
        <p:blipFill>
          <a:blip r:embed="rId3">
            <a:alphaModFix/>
          </a:blip>
          <a:stretch>
            <a:fillRect/>
          </a:stretch>
        </p:blipFill>
        <p:spPr>
          <a:xfrm>
            <a:off x="5085450" y="2846200"/>
            <a:ext cx="3637750" cy="20116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s"/>
              <a:t>Causes de la Guerra Civil</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Causes internes</a:t>
            </a:r>
            <a:endParaRPr/>
          </a:p>
        </p:txBody>
      </p:sp>
      <p:sp>
        <p:nvSpPr>
          <p:cNvPr id="91" name="Google Shape;91;p18"/>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s" dirty="0"/>
              <a:t>Les causes internes van ser:</a:t>
            </a:r>
            <a:endParaRPr dirty="0"/>
          </a:p>
          <a:p>
            <a:pPr marL="457200" lvl="0" indent="-342900" algn="l" rtl="0">
              <a:spcBef>
                <a:spcPts val="0"/>
              </a:spcBef>
              <a:spcAft>
                <a:spcPts val="0"/>
              </a:spcAft>
              <a:buSzPts val="1800"/>
              <a:buAutoNum type="arabicPeriod"/>
            </a:pPr>
            <a:r>
              <a:rPr lang="es" dirty="0"/>
              <a:t>Les nacionalitats</a:t>
            </a:r>
            <a:endParaRPr dirty="0"/>
          </a:p>
          <a:p>
            <a:pPr marL="457200" lvl="0" indent="-342900" algn="l" rtl="0">
              <a:spcBef>
                <a:spcPts val="0"/>
              </a:spcBef>
              <a:spcAft>
                <a:spcPts val="0"/>
              </a:spcAft>
              <a:buSzPts val="1800"/>
              <a:buAutoNum type="arabicPeriod"/>
            </a:pPr>
            <a:r>
              <a:rPr lang="es" dirty="0"/>
              <a:t>L’església catòlica</a:t>
            </a:r>
            <a:endParaRPr dirty="0"/>
          </a:p>
          <a:p>
            <a:pPr marL="457200" lvl="0" indent="-342900" algn="l" rtl="0">
              <a:spcBef>
                <a:spcPts val="0"/>
              </a:spcBef>
              <a:spcAft>
                <a:spcPts val="0"/>
              </a:spcAft>
              <a:buSzPts val="1800"/>
              <a:buAutoNum type="arabicPeriod"/>
            </a:pPr>
            <a:r>
              <a:rPr lang="es" dirty="0"/>
              <a:t>L'Educació</a:t>
            </a:r>
            <a:endParaRPr dirty="0"/>
          </a:p>
          <a:p>
            <a:pPr marL="457200" lvl="0" indent="-342900" algn="l" rtl="0">
              <a:spcBef>
                <a:spcPts val="0"/>
              </a:spcBef>
              <a:spcAft>
                <a:spcPts val="0"/>
              </a:spcAft>
              <a:buSzPts val="1800"/>
              <a:buAutoNum type="arabicPeriod"/>
            </a:pPr>
            <a:r>
              <a:rPr lang="es" dirty="0"/>
              <a:t>L’exèrcit</a:t>
            </a:r>
            <a:endParaRPr dirty="0"/>
          </a:p>
          <a:p>
            <a:pPr marL="457200" lvl="0" indent="0" algn="l" rtl="0">
              <a:spcBef>
                <a:spcPts val="1600"/>
              </a:spcBef>
              <a:spcAft>
                <a:spcPts val="1600"/>
              </a:spcAft>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9"/>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dirty="0"/>
              <a:t>Causes externes</a:t>
            </a:r>
            <a:endParaRPr dirty="0"/>
          </a:p>
        </p:txBody>
      </p:sp>
      <p:sp>
        <p:nvSpPr>
          <p:cNvPr id="97" name="Google Shape;97;p19"/>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42900" algn="just" rtl="0">
              <a:spcBef>
                <a:spcPts val="0"/>
              </a:spcBef>
              <a:spcAft>
                <a:spcPts val="0"/>
              </a:spcAft>
              <a:buSzPts val="1800"/>
              <a:buChar char="●"/>
            </a:pPr>
            <a:r>
              <a:rPr lang="es" dirty="0"/>
              <a:t>Les causes externes van ser:</a:t>
            </a:r>
            <a:endParaRPr dirty="0"/>
          </a:p>
          <a:p>
            <a:pPr marL="457200" lvl="0" indent="-342900" algn="just" rtl="0">
              <a:spcBef>
                <a:spcPts val="0"/>
              </a:spcBef>
              <a:spcAft>
                <a:spcPts val="0"/>
              </a:spcAft>
              <a:buSzPts val="1800"/>
              <a:buAutoNum type="arabicPeriod"/>
            </a:pPr>
            <a:r>
              <a:rPr lang="es" dirty="0"/>
              <a:t>Expansionisme d’Itàlia i de Alemanya que posen en perill la pau mundial.</a:t>
            </a:r>
            <a:endParaRPr dirty="0"/>
          </a:p>
          <a:p>
            <a:pPr marL="457200" lvl="0" indent="-342900" algn="just" rtl="0">
              <a:spcBef>
                <a:spcPts val="0"/>
              </a:spcBef>
              <a:spcAft>
                <a:spcPts val="0"/>
              </a:spcAft>
              <a:buSzPts val="1800"/>
              <a:buAutoNum type="arabicPeriod"/>
            </a:pPr>
            <a:r>
              <a:rPr lang="es" dirty="0"/>
              <a:t>La política permisiva de Gran Bretanya i França amb Alemanya i Itàlia per tal d’evitar una confrontació militar.</a:t>
            </a:r>
            <a:endParaRPr dirty="0"/>
          </a:p>
          <a:p>
            <a:pPr marL="457200" lvl="0" indent="-342900" algn="just" rtl="0">
              <a:spcBef>
                <a:spcPts val="0"/>
              </a:spcBef>
              <a:spcAft>
                <a:spcPts val="0"/>
              </a:spcAft>
              <a:buSzPts val="1800"/>
              <a:buAutoNum type="arabicPeriod"/>
            </a:pPr>
            <a:r>
              <a:rPr lang="es" dirty="0"/>
              <a:t>La presència més activa de la Unió Soviètica en la política europea.</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Causes inmediates</a:t>
            </a:r>
            <a:endParaRPr/>
          </a:p>
        </p:txBody>
      </p:sp>
      <p:sp>
        <p:nvSpPr>
          <p:cNvPr id="103" name="Google Shape;103;p20"/>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42900" algn="just" rtl="0">
              <a:spcBef>
                <a:spcPts val="0"/>
              </a:spcBef>
              <a:spcAft>
                <a:spcPts val="0"/>
              </a:spcAft>
              <a:buSzPts val="1800"/>
              <a:buChar char="●"/>
            </a:pPr>
            <a:r>
              <a:rPr lang="es" dirty="0"/>
              <a:t>Les causes immediates van ser:</a:t>
            </a:r>
            <a:endParaRPr dirty="0"/>
          </a:p>
          <a:p>
            <a:pPr marL="457200" lvl="0" indent="-342900" algn="just" rtl="0">
              <a:spcBef>
                <a:spcPts val="0"/>
              </a:spcBef>
              <a:spcAft>
                <a:spcPts val="0"/>
              </a:spcAft>
              <a:buSzPts val="1800"/>
              <a:buAutoNum type="arabicPeriod"/>
            </a:pPr>
            <a:r>
              <a:rPr lang="es" dirty="0"/>
              <a:t>Assassinat del tinent de la guàrdia d’assalt José del Castillo, </a:t>
            </a:r>
            <a:r>
              <a:rPr lang="es" dirty="0" smtClean="0"/>
              <a:t>perpetrat </a:t>
            </a:r>
            <a:r>
              <a:rPr lang="es" dirty="0"/>
              <a:t>per falangistes.</a:t>
            </a:r>
            <a:endParaRPr dirty="0"/>
          </a:p>
          <a:p>
            <a:pPr marL="457200" lvl="0" indent="-342900" algn="just" rtl="0">
              <a:spcBef>
                <a:spcPts val="0"/>
              </a:spcBef>
              <a:spcAft>
                <a:spcPts val="0"/>
              </a:spcAft>
              <a:buSzPts val="1800"/>
              <a:buAutoNum type="arabicPeriod"/>
            </a:pPr>
            <a:r>
              <a:rPr lang="es" dirty="0"/>
              <a:t>Assassinat de José Calvo Sotelo, líder de la dreta espanyola, </a:t>
            </a:r>
            <a:r>
              <a:rPr lang="es" dirty="0" smtClean="0"/>
              <a:t>perpetrat </a:t>
            </a:r>
            <a:r>
              <a:rPr lang="es" dirty="0"/>
              <a:t>per guàrdies d’assalt.</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1"/>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Cop d’estat</a:t>
            </a:r>
            <a:endParaRPr/>
          </a:p>
        </p:txBody>
      </p:sp>
      <p:sp>
        <p:nvSpPr>
          <p:cNvPr id="109" name="Google Shape;109;p21"/>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s" dirty="0"/>
              <a:t>El cop d’estat consisteix en conquerir tot l’estat en hores o </a:t>
            </a:r>
            <a:r>
              <a:rPr lang="es" dirty="0" smtClean="0"/>
              <a:t>dies. </a:t>
            </a:r>
            <a:r>
              <a:rPr lang="es" dirty="0"/>
              <a:t>Aquesta idea que van tenir el general Goded i el general Franco no va sortir molt </a:t>
            </a:r>
            <a:r>
              <a:rPr lang="es" dirty="0" smtClean="0"/>
              <a:t>bé, </a:t>
            </a:r>
            <a:r>
              <a:rPr lang="es" dirty="0"/>
              <a:t>ja que en alguns llocs no van poder conquerir-ho tot per culpa dels </a:t>
            </a:r>
            <a:r>
              <a:rPr lang="es" dirty="0" smtClean="0"/>
              <a:t>anarquistes.</a:t>
            </a:r>
            <a:endParaRPr dirty="0"/>
          </a:p>
        </p:txBody>
      </p:sp>
      <p:pic>
        <p:nvPicPr>
          <p:cNvPr id="110" name="Google Shape;110;p21"/>
          <p:cNvPicPr preferRelativeResize="0"/>
          <p:nvPr/>
        </p:nvPicPr>
        <p:blipFill>
          <a:blip r:embed="rId3">
            <a:alphaModFix/>
          </a:blip>
          <a:stretch>
            <a:fillRect/>
          </a:stretch>
        </p:blipFill>
        <p:spPr>
          <a:xfrm>
            <a:off x="5401200" y="2379000"/>
            <a:ext cx="3358800" cy="2461410"/>
          </a:xfrm>
          <a:prstGeom prst="rect">
            <a:avLst/>
          </a:prstGeom>
          <a:noFill/>
          <a:ln>
            <a:noFill/>
          </a:ln>
        </p:spPr>
      </p:pic>
    </p:spTree>
  </p:cSld>
  <p:clrMapOvr>
    <a:masterClrMapping/>
  </p:clrMapOvr>
</p:sld>
</file>

<file path=ppt/theme/theme1.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1186</Words>
  <Application>Microsoft Office PowerPoint</Application>
  <PresentationFormat>Presentación en pantalla (16:9)</PresentationFormat>
  <Paragraphs>82</Paragraphs>
  <Slides>20</Slides>
  <Notes>20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20</vt:i4>
      </vt:variant>
    </vt:vector>
  </HeadingPairs>
  <TitlesOfParts>
    <vt:vector size="23" baseType="lpstr">
      <vt:lpstr>Arial</vt:lpstr>
      <vt:lpstr>Old Standard TT</vt:lpstr>
      <vt:lpstr>Paperback</vt:lpstr>
      <vt:lpstr>La Guerra Civil a Mataró</vt:lpstr>
      <vt:lpstr>Introducció</vt:lpstr>
      <vt:lpstr>Índex</vt:lpstr>
      <vt:lpstr>Origen de la Segona República </vt:lpstr>
      <vt:lpstr>Causes de la Guerra Civil</vt:lpstr>
      <vt:lpstr>Causes internes</vt:lpstr>
      <vt:lpstr>Causes externes</vt:lpstr>
      <vt:lpstr>Causes inmediates</vt:lpstr>
      <vt:lpstr>Cop d’estat</vt:lpstr>
      <vt:lpstr>Inici de la guerra</vt:lpstr>
      <vt:lpstr>L’esclat de la Guerra Civil a Mataró</vt:lpstr>
      <vt:lpstr>Final de la guerra i l’exili</vt:lpstr>
      <vt:lpstr>Conseqüències finals de la Guerra Civil</vt:lpstr>
      <vt:lpstr>Part pràctica</vt:lpstr>
      <vt:lpstr>Part pràctica</vt:lpstr>
      <vt:lpstr>Entrevista avis memòria històrica(1)</vt:lpstr>
      <vt:lpstr>Diapositiva 17</vt:lpstr>
      <vt:lpstr>Entrevista avis memòria històrica(2)</vt:lpstr>
      <vt:lpstr>Conclusions</vt:lpstr>
      <vt:lpstr>Fonts de consulta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Guerra Civil a Mataró</dc:title>
  <dc:creator>Mulet Matas, Carla</dc:creator>
  <cp:lastModifiedBy>mtabel</cp:lastModifiedBy>
  <cp:revision>14</cp:revision>
  <dcterms:modified xsi:type="dcterms:W3CDTF">2020-07-08T13:23:24Z</dcterms:modified>
</cp:coreProperties>
</file>