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8" r:id="rId30"/>
    <p:sldId id="285" r:id="rId31"/>
    <p:sldId id="286" r:id="rId32"/>
    <p:sldId id="287" r:id="rId33"/>
  </p:sldIdLst>
  <p:sldSz cx="9144000" cy="6858000" type="screen4x3"/>
  <p:notesSz cx="6797675" cy="9926638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66" autoAdjust="0"/>
    <p:restoredTop sz="94715" autoAdjust="0"/>
  </p:normalViewPr>
  <p:slideViewPr>
    <p:cSldViewPr>
      <p:cViewPr varScale="1">
        <p:scale>
          <a:sx n="102" d="100"/>
          <a:sy n="102" d="100"/>
        </p:scale>
        <p:origin x="-2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4A0B5-B7A9-472C-9398-4FF269E2E7A9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D8154-7A1F-40FC-98AE-F43ECCA7933F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07FEB-D4AE-4218-87FA-84F792BAD352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47F3A-1C2C-4021-9C37-FD145C4842AC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F320-8F90-418B-8EA9-6F494A1C7CBF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BA402-D264-4526-9B77-48A5E3FBBCFE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F6F4-CB20-4753-9B6A-8D24EADD9AC2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E755A-2178-45BC-9E84-4327BC4E6A36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1CBFB-C36E-48AF-8541-E272BCDD418D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69F76-A1CB-4CC5-AF69-A11D0BD8855E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5B6BD-5599-4C6B-B2AB-1FB125FE4A5F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3AA40-6EA8-4B48-B0EB-FD35F6528201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E2125-5C03-4EE9-A30C-7E2BADC3DCB2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8C2B2-F451-4DD9-B6D8-A2EF80ED42B4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044A5-87C3-4BF7-82EE-86E810B6FA39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99946-824E-4618-BF64-13DC778BD19D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2DDF5-95B4-46FD-8549-CDF03AD1B816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0AC64-151E-44B5-8969-3ECA35D1577A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CCC00-A866-4E86-AFEA-0BCF34EB406B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EBC70-6438-4FE7-9379-51E879E107C9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2680-4618-492C-9E65-CDF2E41FA610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84558-BF8E-411C-A94E-3832BCA9E3A7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ca-ES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C25E17-EEC0-42DD-B623-9CA4BE51AB80}" type="datetimeFigureOut">
              <a:rPr lang="ca-ES"/>
              <a:pPr>
                <a:defRPr/>
              </a:pPr>
              <a:t>21/07/2017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DDE9EA-CCAB-43FA-9023-7F8A447BD4B4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 l="38397" r="10406"/>
          <a:stretch/>
        </p:blipFill>
        <p:spPr>
          <a:xfrm flipH="1">
            <a:off x="1331640" y="1341832"/>
            <a:ext cx="2808312" cy="2166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/>
              <a:ext uri="{28A0092B-C50C-407E-A947-70E740481C1C}"/>
            </a:extLst>
          </a:blip>
          <a:srcRect l="10667" t="25082" r="26911" b="-392"/>
          <a:stretch/>
        </p:blipFill>
        <p:spPr>
          <a:xfrm>
            <a:off x="5004048" y="1340768"/>
            <a:ext cx="2880320" cy="2167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6" name="1 Título"/>
          <p:cNvSpPr txBox="1">
            <a:spLocks/>
          </p:cNvSpPr>
          <p:nvPr/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a-ES" sz="3600" dirty="0">
                <a:latin typeface="Garamond" pitchFamily="18" charset="0"/>
              </a:rPr>
              <a:t>Recuperem la </a:t>
            </a:r>
            <a:r>
              <a:rPr lang="ca-ES" sz="3600" dirty="0" smtClean="0">
                <a:latin typeface="Garamond" pitchFamily="18" charset="0"/>
              </a:rPr>
              <a:t>nostra </a:t>
            </a:r>
            <a:r>
              <a:rPr lang="ca-ES" sz="3600" dirty="0">
                <a:latin typeface="Garamond" pitchFamily="18" charset="0"/>
              </a:rPr>
              <a:t>h</a:t>
            </a:r>
            <a:r>
              <a:rPr lang="ca-ES" sz="3600" dirty="0" smtClean="0">
                <a:latin typeface="Garamond" pitchFamily="18" charset="0"/>
              </a:rPr>
              <a:t>istòria</a:t>
            </a:r>
            <a:endParaRPr lang="ca-ES" sz="3600" dirty="0">
              <a:latin typeface="Garamond" pitchFamily="18" charset="0"/>
            </a:endParaRPr>
          </a:p>
        </p:txBody>
      </p:sp>
      <p:sp>
        <p:nvSpPr>
          <p:cNvPr id="13317" name="1 Título"/>
          <p:cNvSpPr txBox="1">
            <a:spLocks/>
          </p:cNvSpPr>
          <p:nvPr/>
        </p:nvSpPr>
        <p:spPr bwMode="auto">
          <a:xfrm>
            <a:off x="457200" y="3663950"/>
            <a:ext cx="8075613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ca-ES" sz="4000" b="1">
                <a:latin typeface="Garamond" pitchFamily="18" charset="0"/>
              </a:rPr>
              <a:t>      ANYS QUARANTA</a:t>
            </a:r>
            <a:endParaRPr lang="ca-ES" sz="4000">
              <a:latin typeface="Garamond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ca-ES" sz="4000" b="1">
                <a:latin typeface="Garamond" pitchFamily="18" charset="0"/>
              </a:rPr>
              <a:t>              La postguerra a Mataró </a:t>
            </a:r>
            <a:endParaRPr lang="ca-ES" sz="4000">
              <a:latin typeface="Garamond" pitchFamily="18" charset="0"/>
            </a:endParaRPr>
          </a:p>
        </p:txBody>
      </p:sp>
      <p:sp>
        <p:nvSpPr>
          <p:cNvPr id="13318" name="8 CuadroTexto"/>
          <p:cNvSpPr txBox="1">
            <a:spLocks noChangeArrowheads="1"/>
          </p:cNvSpPr>
          <p:nvPr/>
        </p:nvSpPr>
        <p:spPr bwMode="auto">
          <a:xfrm>
            <a:off x="254000" y="6146800"/>
            <a:ext cx="20145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1400" i="1">
                <a:latin typeface="Garamond" pitchFamily="18" charset="0"/>
              </a:rPr>
              <a:t>Autora: </a:t>
            </a:r>
          </a:p>
          <a:p>
            <a:r>
              <a:rPr lang="ca-ES" sz="1400" i="1">
                <a:latin typeface="Garamond" pitchFamily="18" charset="0"/>
              </a:rPr>
              <a:t>Margarida Colomer i Rovira</a:t>
            </a:r>
          </a:p>
        </p:txBody>
      </p:sp>
      <p:sp>
        <p:nvSpPr>
          <p:cNvPr id="13319" name="9 CuadroTexto"/>
          <p:cNvSpPr txBox="1">
            <a:spLocks noChangeArrowheads="1"/>
          </p:cNvSpPr>
          <p:nvPr/>
        </p:nvSpPr>
        <p:spPr bwMode="auto">
          <a:xfrm>
            <a:off x="4143372" y="6072206"/>
            <a:ext cx="4751388" cy="52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a-ES" sz="1400" b="1" dirty="0" smtClean="0">
                <a:latin typeface="Garamond" pitchFamily="18" charset="0"/>
              </a:rPr>
              <a:t>Comissió </a:t>
            </a:r>
            <a:r>
              <a:rPr lang="ca-ES" sz="1400" b="1" dirty="0">
                <a:latin typeface="Garamond" pitchFamily="18" charset="0"/>
              </a:rPr>
              <a:t>de Memòria Històrica de la Gent Gran </a:t>
            </a:r>
            <a:endParaRPr lang="ca-ES" sz="1400" b="1" dirty="0" smtClean="0">
              <a:latin typeface="Garamond" pitchFamily="18" charset="0"/>
            </a:endParaRPr>
          </a:p>
          <a:p>
            <a:pPr algn="r"/>
            <a:r>
              <a:rPr lang="ca-ES" sz="1400" b="1" dirty="0" smtClean="0">
                <a:latin typeface="Garamond" pitchFamily="18" charset="0"/>
              </a:rPr>
              <a:t>del Consell Municipal </a:t>
            </a:r>
            <a:r>
              <a:rPr lang="ca-ES" sz="1400" b="1" dirty="0" smtClean="0">
                <a:latin typeface="Garamond" pitchFamily="18" charset="0"/>
              </a:rPr>
              <a:t>de l’Ajuntament </a:t>
            </a:r>
            <a:r>
              <a:rPr lang="ca-ES" sz="1400" b="1" dirty="0">
                <a:latin typeface="Garamond" pitchFamily="18" charset="0"/>
              </a:rPr>
              <a:t>de Mataró</a:t>
            </a:r>
            <a:endParaRPr lang="ca-ES" sz="14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4 Imagen"/>
          <p:cNvPicPr>
            <a:picLocks noChangeAspect="1"/>
          </p:cNvPicPr>
          <p:nvPr/>
        </p:nvPicPr>
        <p:blipFill>
          <a:blip r:embed="rId2"/>
          <a:srcRect l="2411" t="2988" r="20090" b="11652"/>
          <a:stretch>
            <a:fillRect/>
          </a:stretch>
        </p:blipFill>
        <p:spPr bwMode="auto">
          <a:xfrm>
            <a:off x="468313" y="404813"/>
            <a:ext cx="70866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1 Título"/>
          <p:cNvSpPr txBox="1">
            <a:spLocks/>
          </p:cNvSpPr>
          <p:nvPr/>
        </p:nvSpPr>
        <p:spPr bwMode="auto">
          <a:xfrm>
            <a:off x="5148263" y="6157913"/>
            <a:ext cx="2447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Desfilada de la Victoria a Mataró.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 Carreras. AHC Mataró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3 CuadroTexto"/>
          <p:cNvSpPr txBox="1">
            <a:spLocks noChangeArrowheads="1"/>
          </p:cNvSpPr>
          <p:nvPr/>
        </p:nvSpPr>
        <p:spPr bwMode="auto">
          <a:xfrm>
            <a:off x="398463" y="531813"/>
            <a:ext cx="8350250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a-ES" dirty="0" err="1">
                <a:solidFill>
                  <a:schemeClr val="bg1"/>
                </a:solidFill>
                <a:latin typeface="Garamond" pitchFamily="18" charset="0"/>
              </a:rPr>
              <a:t>Frente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 de </a:t>
            </a:r>
            <a:r>
              <a:rPr lang="ca-ES" dirty="0" err="1">
                <a:solidFill>
                  <a:schemeClr val="bg1"/>
                </a:solidFill>
                <a:latin typeface="Garamond" pitchFamily="18" charset="0"/>
              </a:rPr>
              <a:t>Juventudes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: </a:t>
            </a:r>
          </a:p>
          <a:p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	de 7 a 11 anys: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Pelayos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	de 12-16 anys: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a-ES" i="1" dirty="0" err="1" smtClean="0">
                <a:solidFill>
                  <a:schemeClr val="bg1"/>
                </a:solidFill>
                <a:latin typeface="Garamond" pitchFamily="18" charset="0"/>
              </a:rPr>
              <a:t>Flechas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	de 17-21 anys: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Cadetes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i="1" dirty="0">
              <a:solidFill>
                <a:schemeClr val="bg1"/>
              </a:solidFill>
              <a:latin typeface="Garamond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Sindicato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 Español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Universitario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450850" lvl="1" indent="-271463">
              <a:buFont typeface="Wingdings" pitchFamily="2" charset="2"/>
              <a:buChar char="Ø"/>
            </a:pPr>
            <a:r>
              <a:rPr lang="ca-ES" dirty="0" err="1">
                <a:solidFill>
                  <a:schemeClr val="bg1"/>
                </a:solidFill>
                <a:latin typeface="Garamond" pitchFamily="18" charset="0"/>
              </a:rPr>
              <a:t>CNS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, Central Nacional Sindicalista. Sindicat Únic d’empresaris i treballadors. </a:t>
            </a:r>
          </a:p>
          <a:p>
            <a:pPr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450850" lvl="1" indent="-271463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Els drets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de les persones  treballadores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van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desaparèixer; per exemple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 dret de vaga.</a:t>
            </a: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3554" name="4 Imagen"/>
          <p:cNvPicPr>
            <a:picLocks noChangeAspect="1"/>
          </p:cNvPicPr>
          <p:nvPr/>
        </p:nvPicPr>
        <p:blipFill>
          <a:blip r:embed="rId2"/>
          <a:srcRect t="11700" r="15056"/>
          <a:stretch>
            <a:fillRect/>
          </a:stretch>
        </p:blipFill>
        <p:spPr bwMode="auto">
          <a:xfrm>
            <a:off x="4240213" y="676275"/>
            <a:ext cx="45370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1 Título"/>
          <p:cNvSpPr txBox="1">
            <a:spLocks/>
          </p:cNvSpPr>
          <p:nvPr/>
        </p:nvSpPr>
        <p:spPr bwMode="auto">
          <a:xfrm>
            <a:off x="5580063" y="4292600"/>
            <a:ext cx="3052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 i="1">
                <a:solidFill>
                  <a:schemeClr val="bg1"/>
                </a:solidFill>
                <a:latin typeface="Garamond" pitchFamily="18" charset="0"/>
              </a:rPr>
              <a:t>Generalísimo</a:t>
            </a:r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 Franco a Mataró. 26-5-1947. 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Autor: Masachs. Arxiu M. Colomer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Título"/>
          <p:cNvSpPr txBox="1">
            <a:spLocks/>
          </p:cNvSpPr>
          <p:nvPr/>
        </p:nvSpPr>
        <p:spPr bwMode="auto">
          <a:xfrm>
            <a:off x="457200" y="333375"/>
            <a:ext cx="82296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a-ES" b="1">
                <a:solidFill>
                  <a:schemeClr val="bg1"/>
                </a:solidFill>
                <a:latin typeface="Garamond" pitchFamily="18" charset="0"/>
              </a:rPr>
              <a:t>2.3.- L’Església.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  <a:p>
            <a:endParaRPr lang="ca-ES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1692275" y="836613"/>
            <a:ext cx="6156325" cy="5616575"/>
            <a:chOff x="340" y="527"/>
            <a:chExt cx="3878" cy="3538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42" y="532"/>
              <a:ext cx="3870" cy="3357"/>
            </a:xfrm>
            <a:prstGeom prst="rect">
              <a:avLst/>
            </a:prstGeom>
          </p:spPr>
        </p:pic>
        <p:sp>
          <p:nvSpPr>
            <p:cNvPr id="24579" name="1 Título"/>
            <p:cNvSpPr txBox="1">
              <a:spLocks/>
            </p:cNvSpPr>
            <p:nvPr/>
          </p:nvSpPr>
          <p:spPr bwMode="auto">
            <a:xfrm>
              <a:off x="3198" y="3884"/>
              <a:ext cx="99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r"/>
              <a:r>
                <a:rPr lang="es-ES" sz="1400" dirty="0">
                  <a:solidFill>
                    <a:schemeClr val="bg1"/>
                  </a:solidFill>
                  <a:latin typeface="Garamond" pitchFamily="18" charset="0"/>
                </a:rPr>
                <a:t>Franco sota </a:t>
              </a:r>
              <a:r>
                <a:rPr lang="es-ES" sz="1400" dirty="0" err="1" smtClean="0">
                  <a:solidFill>
                    <a:schemeClr val="bg1"/>
                  </a:solidFill>
                  <a:latin typeface="Garamond" pitchFamily="18" charset="0"/>
                </a:rPr>
                <a:t>pal·li</a:t>
              </a:r>
              <a:r>
                <a:rPr lang="es-ES" sz="1400" dirty="0" smtClean="0">
                  <a:solidFill>
                    <a:schemeClr val="bg1"/>
                  </a:solidFill>
                  <a:latin typeface="Garamond" pitchFamily="18" charset="0"/>
                </a:rPr>
                <a:t>.</a:t>
              </a:r>
              <a:endParaRPr lang="ca-ES" sz="14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3 CuadroTexto"/>
          <p:cNvSpPr txBox="1">
            <a:spLocks noChangeArrowheads="1"/>
          </p:cNvSpPr>
          <p:nvPr/>
        </p:nvSpPr>
        <p:spPr bwMode="auto">
          <a:xfrm>
            <a:off x="398463" y="404813"/>
            <a:ext cx="8350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Va beneir tota la política fins ben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entrats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els anys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quaranta, quan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una part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de l’Església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es va decantar del poder.</a:t>
            </a:r>
          </a:p>
          <a:p>
            <a:endParaRPr lang="ca-ES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5602" name="4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1328738"/>
            <a:ext cx="799147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1 Título"/>
          <p:cNvSpPr txBox="1">
            <a:spLocks/>
          </p:cNvSpPr>
          <p:nvPr/>
        </p:nvSpPr>
        <p:spPr bwMode="auto">
          <a:xfrm>
            <a:off x="5724525" y="6237288"/>
            <a:ext cx="28082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Processó de Corpus a Mataró. 1946.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 M. Colomer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3 CuadroTexto"/>
          <p:cNvSpPr txBox="1">
            <a:spLocks noChangeArrowheads="1"/>
          </p:cNvSpPr>
          <p:nvPr/>
        </p:nvSpPr>
        <p:spPr bwMode="auto">
          <a:xfrm>
            <a:off x="398463" y="595313"/>
            <a:ext cx="3957637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Davant la repressió i les impunitats </a:t>
            </a:r>
          </a:p>
          <a:p>
            <a:pPr marL="266700" indent="-266700">
              <a:buFont typeface="Wingdings" pitchFamily="2" charset="2"/>
              <a:buNone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	militars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l’Església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va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callar.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En els actes públics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civils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, militars </a:t>
            </a:r>
          </a:p>
          <a:p>
            <a:pPr marL="266700" indent="-266700">
              <a:buFont typeface="Wingdings" pitchFamily="2" charset="2"/>
              <a:buNone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	o religiosos sempre anava al costat dels </a:t>
            </a:r>
          </a:p>
          <a:p>
            <a:pPr marL="266700" indent="-266700"/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	qui exercien el poder.</a:t>
            </a:r>
          </a:p>
        </p:txBody>
      </p:sp>
      <p:pic>
        <p:nvPicPr>
          <p:cNvPr id="26626" name="4 Imagen"/>
          <p:cNvPicPr>
            <a:picLocks noChangeAspect="1"/>
          </p:cNvPicPr>
          <p:nvPr/>
        </p:nvPicPr>
        <p:blipFill>
          <a:blip r:embed="rId2"/>
          <a:srcRect b="3111"/>
          <a:stretch>
            <a:fillRect/>
          </a:stretch>
        </p:blipFill>
        <p:spPr bwMode="auto">
          <a:xfrm>
            <a:off x="4573588" y="188913"/>
            <a:ext cx="4222750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1 Título"/>
          <p:cNvSpPr txBox="1">
            <a:spLocks/>
          </p:cNvSpPr>
          <p:nvPr/>
        </p:nvSpPr>
        <p:spPr bwMode="auto">
          <a:xfrm>
            <a:off x="1979613" y="6165850"/>
            <a:ext cx="25193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Procesó Setmana Santa a Mataró.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 M. Colomer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Título"/>
          <p:cNvSpPr txBox="1">
            <a:spLocks/>
          </p:cNvSpPr>
          <p:nvPr/>
        </p:nvSpPr>
        <p:spPr bwMode="auto">
          <a:xfrm>
            <a:off x="457200" y="333375"/>
            <a:ext cx="82296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a-ES" b="1">
                <a:solidFill>
                  <a:schemeClr val="bg1"/>
                </a:solidFill>
                <a:latin typeface="Garamond" pitchFamily="18" charset="0"/>
              </a:rPr>
              <a:t>3.- Condicions de Vida.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  <a:p>
            <a:endParaRPr lang="ca-ES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9551" y="812583"/>
            <a:ext cx="5256585" cy="3192481"/>
          </a:xfrm>
          <a:prstGeom prst="rect">
            <a:avLst/>
          </a:prstGeom>
        </p:spPr>
      </p:pic>
      <p:sp>
        <p:nvSpPr>
          <p:cNvPr id="27651" name="1 Título"/>
          <p:cNvSpPr txBox="1">
            <a:spLocks/>
          </p:cNvSpPr>
          <p:nvPr/>
        </p:nvSpPr>
        <p:spPr bwMode="auto">
          <a:xfrm>
            <a:off x="5795963" y="1557338"/>
            <a:ext cx="2305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es-ES" sz="1500" dirty="0" err="1">
                <a:solidFill>
                  <a:schemeClr val="bg1"/>
                </a:solidFill>
                <a:latin typeface="Garamond" pitchFamily="18" charset="0"/>
              </a:rPr>
              <a:t>Cues</a:t>
            </a:r>
            <a:r>
              <a:rPr lang="es-ES" sz="1500" dirty="0">
                <a:solidFill>
                  <a:schemeClr val="bg1"/>
                </a:solidFill>
                <a:latin typeface="Garamond" pitchFamily="18" charset="0"/>
              </a:rPr>
              <a:t> per </a:t>
            </a:r>
            <a:r>
              <a:rPr lang="es-ES" sz="1500" dirty="0" err="1">
                <a:solidFill>
                  <a:schemeClr val="bg1"/>
                </a:solidFill>
                <a:latin typeface="Garamond" pitchFamily="18" charset="0"/>
              </a:rPr>
              <a:t>anar</a:t>
            </a:r>
            <a:r>
              <a:rPr lang="es-ES" sz="1500" dirty="0">
                <a:solidFill>
                  <a:schemeClr val="bg1"/>
                </a:solidFill>
                <a:latin typeface="Garamond" pitchFamily="18" charset="0"/>
              </a:rPr>
              <a:t> buscar </a:t>
            </a:r>
            <a:r>
              <a:rPr lang="es-ES" sz="1500" dirty="0" err="1">
                <a:solidFill>
                  <a:schemeClr val="bg1"/>
                </a:solidFill>
                <a:latin typeface="Garamond" pitchFamily="18" charset="0"/>
              </a:rPr>
              <a:t>pa</a:t>
            </a:r>
            <a:r>
              <a:rPr lang="es-ES" sz="1500" dirty="0">
                <a:solidFill>
                  <a:schemeClr val="bg1"/>
                </a:solidFill>
                <a:latin typeface="Garamond" pitchFamily="18" charset="0"/>
              </a:rPr>
              <a:t>, </a:t>
            </a:r>
            <a:r>
              <a:rPr lang="es-ES" sz="1500" dirty="0" err="1">
                <a:solidFill>
                  <a:schemeClr val="bg1"/>
                </a:solidFill>
                <a:latin typeface="Garamond" pitchFamily="18" charset="0"/>
              </a:rPr>
              <a:t>llet</a:t>
            </a:r>
            <a:r>
              <a:rPr lang="es-ES" sz="1500" dirty="0">
                <a:solidFill>
                  <a:schemeClr val="bg1"/>
                </a:solidFill>
                <a:latin typeface="Garamond" pitchFamily="18" charset="0"/>
              </a:rPr>
              <a:t>... </a:t>
            </a:r>
          </a:p>
          <a:p>
            <a:pPr>
              <a:lnSpc>
                <a:spcPct val="90000"/>
              </a:lnSpc>
            </a:pPr>
            <a:r>
              <a:rPr lang="es-ES" sz="1500" dirty="0">
                <a:solidFill>
                  <a:schemeClr val="bg1"/>
                </a:solidFill>
                <a:latin typeface="Garamond" pitchFamily="18" charset="0"/>
              </a:rPr>
              <a:t>Sant Adrià del </a:t>
            </a:r>
            <a:r>
              <a:rPr lang="es-ES" sz="1500" dirty="0" err="1">
                <a:solidFill>
                  <a:schemeClr val="bg1"/>
                </a:solidFill>
                <a:latin typeface="Garamond" pitchFamily="18" charset="0"/>
              </a:rPr>
              <a:t>Besòs</a:t>
            </a:r>
            <a:r>
              <a:rPr lang="es-ES" sz="1500" dirty="0">
                <a:solidFill>
                  <a:schemeClr val="bg1"/>
                </a:solidFill>
                <a:latin typeface="Garamond" pitchFamily="18" charset="0"/>
              </a:rPr>
              <a:t>, </a:t>
            </a:r>
            <a:r>
              <a:rPr lang="es-ES" sz="1500" dirty="0" err="1">
                <a:solidFill>
                  <a:schemeClr val="bg1"/>
                </a:solidFill>
                <a:latin typeface="Garamond" pitchFamily="18" charset="0"/>
              </a:rPr>
              <a:t>anys</a:t>
            </a:r>
            <a:r>
              <a:rPr lang="es-ES" sz="1500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s-ES" sz="1500" dirty="0" smtClean="0">
                <a:solidFill>
                  <a:schemeClr val="bg1"/>
                </a:solidFill>
                <a:latin typeface="Garamond" pitchFamily="18" charset="0"/>
              </a:rPr>
              <a:t>40.</a:t>
            </a:r>
            <a:endParaRPr lang="ca-ES" sz="15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/>
          <a:srcRect l="15690" t="15633" r="6552" b="21459"/>
          <a:stretch/>
        </p:blipFill>
        <p:spPr>
          <a:xfrm>
            <a:off x="3708400" y="3533775"/>
            <a:ext cx="5184775" cy="3103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53" name="1 Título"/>
          <p:cNvSpPr txBox="1">
            <a:spLocks/>
          </p:cNvSpPr>
          <p:nvPr/>
        </p:nvSpPr>
        <p:spPr bwMode="auto">
          <a:xfrm>
            <a:off x="2484438" y="6165850"/>
            <a:ext cx="121761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Menjador Social.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AHM de Calella.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3 CuadroTexto"/>
          <p:cNvSpPr txBox="1">
            <a:spLocks noChangeArrowheads="1"/>
          </p:cNvSpPr>
          <p:nvPr/>
        </p:nvSpPr>
        <p:spPr bwMode="auto">
          <a:xfrm>
            <a:off x="323850" y="928671"/>
            <a:ext cx="835025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Durant dues dècades, les condicions de vida van anar en decadència.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Els preus dels productes anaven pujant i els salaris estaven estancats. </a:t>
            </a: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El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poder adquisitiu cada vegada era més restringit.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Mancaven productes de primera necessitat com ara pa, carn, oli, llet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...</a:t>
            </a:r>
          </a:p>
          <a:p>
            <a:pPr marL="266700" indent="-266700"/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Es funciona amb targetes de racionament que van amb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cupons.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Mercat negre i 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estraperlo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, era on es podien trobar alguns aliments a preus altíssims.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Menjadors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Socials: s’hi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podia anar en cas que tinguessis el carnet de la Falange.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Malalties infeccioses, epidèmies i manca d’assistència mèdica.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Molts nens i nenes sense escolaritzar.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Título"/>
          <p:cNvSpPr txBox="1">
            <a:spLocks/>
          </p:cNvSpPr>
          <p:nvPr/>
        </p:nvSpPr>
        <p:spPr bwMode="auto">
          <a:xfrm>
            <a:off x="457200" y="404813"/>
            <a:ext cx="8229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a-ES" b="1">
                <a:solidFill>
                  <a:schemeClr val="bg1"/>
                </a:solidFill>
                <a:latin typeface="Garamond" pitchFamily="18" charset="0"/>
              </a:rPr>
              <a:t>4.- Condicions de treball.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  <a:p>
            <a:endParaRPr lang="ca-ES" b="1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29701" name="Group 5"/>
          <p:cNvGrpSpPr>
            <a:grpSpLocks/>
          </p:cNvGrpSpPr>
          <p:nvPr/>
        </p:nvGrpSpPr>
        <p:grpSpPr bwMode="auto">
          <a:xfrm>
            <a:off x="971550" y="836613"/>
            <a:ext cx="6889750" cy="5688012"/>
            <a:chOff x="309" y="527"/>
            <a:chExt cx="4340" cy="3583"/>
          </a:xfrm>
        </p:grpSpPr>
        <p:pic>
          <p:nvPicPr>
            <p:cNvPr id="29698" name="4 Imagen"/>
            <p:cNvPicPr>
              <a:picLocks noChangeAspect="1"/>
            </p:cNvPicPr>
            <p:nvPr/>
          </p:nvPicPr>
          <p:blipFill>
            <a:blip r:embed="rId2"/>
            <a:srcRect l="21034" t="14030" r="3621" b="9581"/>
            <a:stretch>
              <a:fillRect/>
            </a:stretch>
          </p:blipFill>
          <p:spPr bwMode="auto">
            <a:xfrm>
              <a:off x="309" y="527"/>
              <a:ext cx="4340" cy="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699" name="1 Título"/>
            <p:cNvSpPr txBox="1">
              <a:spLocks/>
            </p:cNvSpPr>
            <p:nvPr/>
          </p:nvSpPr>
          <p:spPr bwMode="auto">
            <a:xfrm>
              <a:off x="3424" y="3838"/>
              <a:ext cx="121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r"/>
              <a:r>
                <a:rPr lang="es-ES" sz="1400">
                  <a:solidFill>
                    <a:schemeClr val="bg1"/>
                  </a:solidFill>
                  <a:latin typeface="Garamond" pitchFamily="18" charset="0"/>
                </a:rPr>
                <a:t>Can Minguell.</a:t>
              </a:r>
            </a:p>
            <a:p>
              <a:pPr algn="r"/>
              <a:r>
                <a:rPr lang="es-ES" sz="1200" i="1">
                  <a:solidFill>
                    <a:schemeClr val="bg1"/>
                  </a:solidFill>
                  <a:latin typeface="Garamond" pitchFamily="18" charset="0"/>
                </a:rPr>
                <a:t>Fundació J. Vilaseca.</a:t>
              </a:r>
              <a:endParaRPr lang="ca-ES" sz="1200" i="1">
                <a:solidFill>
                  <a:schemeClr val="bg1"/>
                </a:solidFill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3 CuadroTexto"/>
          <p:cNvSpPr txBox="1">
            <a:spLocks noChangeArrowheads="1"/>
          </p:cNvSpPr>
          <p:nvPr/>
        </p:nvSpPr>
        <p:spPr bwMode="auto">
          <a:xfrm>
            <a:off x="398463" y="595313"/>
            <a:ext cx="83502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Manca de matèries primeres, com el cotó.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Manca de peces de maquinària, com agulles de teler o de màquines de cosir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Restriccions elèctriques. 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Aquests factors i altres perjudicaven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tant l'empresariat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com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les persones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treballadores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</p:txBody>
      </p:sp>
      <p:pic>
        <p:nvPicPr>
          <p:cNvPr id="30722" name="4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275" y="2882900"/>
            <a:ext cx="5662613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6156325" y="5949950"/>
            <a:ext cx="16573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Can Marfà. Mataró. </a:t>
            </a:r>
          </a:p>
          <a:p>
            <a:pPr>
              <a:lnSpc>
                <a:spcPct val="90000"/>
              </a:lnSpc>
            </a:pPr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Autor: Jordi Egea. </a:t>
            </a:r>
          </a:p>
          <a:p>
            <a:pPr>
              <a:lnSpc>
                <a:spcPct val="90000"/>
              </a:lnSpc>
            </a:pPr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 M. Colomer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3 CuadroTexto"/>
          <p:cNvSpPr txBox="1">
            <a:spLocks noChangeArrowheads="1"/>
          </p:cNvSpPr>
          <p:nvPr/>
        </p:nvSpPr>
        <p:spPr bwMode="auto">
          <a:xfrm>
            <a:off x="468313" y="404813"/>
            <a:ext cx="82772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 treball a la fàbrica estava supeditat a tots aquests factors. 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Quan no hi havia corrent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elèctric no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es podia treballar, per tant no es cobrava tota la jornada.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vegades havien d’anar a treballar a hores de nit o de matinada, quan tornava el corrent elèctric.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31746" name="4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700213"/>
            <a:ext cx="454025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7451725" y="5949950"/>
            <a:ext cx="128905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Josefa Agramunt. </a:t>
            </a:r>
          </a:p>
          <a:p>
            <a:pPr algn="r">
              <a:lnSpc>
                <a:spcPct val="90000"/>
              </a:lnSpc>
            </a:pPr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(Pepa Maca.)</a:t>
            </a:r>
          </a:p>
          <a:p>
            <a:pPr algn="r">
              <a:lnSpc>
                <a:spcPct val="90000"/>
              </a:lnSpc>
            </a:pPr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Arxiu: Pere Vilaseca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68313" y="1989138"/>
            <a:ext cx="3671887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66700" indent="-266700">
              <a:spcBef>
                <a:spcPct val="50000"/>
              </a:spcBef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Hi havia sort si es podia treballar tres o quatre dies a la setmana.</a:t>
            </a:r>
          </a:p>
          <a:p>
            <a:pPr marL="266700" indent="-266700">
              <a:spcBef>
                <a:spcPct val="50000"/>
              </a:spcBef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Els salaris en aquests casos eren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menors ja que eren proporcionals a les hores treballades.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4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65175"/>
            <a:ext cx="7345363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1 Título"/>
          <p:cNvSpPr txBox="1">
            <a:spLocks/>
          </p:cNvSpPr>
          <p:nvPr/>
        </p:nvSpPr>
        <p:spPr bwMode="auto">
          <a:xfrm>
            <a:off x="1619250" y="6165850"/>
            <a:ext cx="62658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100" i="1">
                <a:solidFill>
                  <a:schemeClr val="bg1"/>
                </a:solidFill>
                <a:cs typeface="Arial" charset="0"/>
              </a:rPr>
              <a:t>La població del Maresme a la llum dels censos generals</a:t>
            </a:r>
            <a:r>
              <a:rPr lang="es-ES" sz="1100">
                <a:solidFill>
                  <a:schemeClr val="bg1"/>
                </a:solidFill>
                <a:cs typeface="Arial" charset="0"/>
              </a:rPr>
              <a:t>, de Josep Iglesies Fort</a:t>
            </a:r>
            <a:endParaRPr lang="ca-ES" sz="11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4339" name="1 Título"/>
          <p:cNvSpPr txBox="1">
            <a:spLocks/>
          </p:cNvSpPr>
          <p:nvPr/>
        </p:nvSpPr>
        <p:spPr bwMode="auto">
          <a:xfrm>
            <a:off x="457200" y="260350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a-ES" b="1">
                <a:solidFill>
                  <a:schemeClr val="bg1"/>
                </a:solidFill>
                <a:latin typeface="Garamond" pitchFamily="18" charset="0"/>
              </a:rPr>
              <a:t>1.- La Població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4340" name="1 Título"/>
          <p:cNvSpPr txBox="1">
            <a:spLocks/>
          </p:cNvSpPr>
          <p:nvPr/>
        </p:nvSpPr>
        <p:spPr bwMode="auto">
          <a:xfrm>
            <a:off x="1619250" y="5949950"/>
            <a:ext cx="6265863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ca-ES" sz="1500">
                <a:solidFill>
                  <a:schemeClr val="bg1"/>
                </a:solidFill>
                <a:latin typeface="Garamond" pitchFamily="18" charset="0"/>
              </a:rPr>
              <a:t>Moviment de població de les localitats de la comarca del Maresme entre 1936-1965</a:t>
            </a:r>
            <a:endParaRPr lang="ca-ES" sz="150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3 CuadroTexto"/>
          <p:cNvSpPr txBox="1">
            <a:spLocks noChangeArrowheads="1"/>
          </p:cNvSpPr>
          <p:nvPr/>
        </p:nvSpPr>
        <p:spPr bwMode="auto">
          <a:xfrm>
            <a:off x="395288" y="333375"/>
            <a:ext cx="83502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Hi van haver vagues a partir de la tardor del 1945.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Vagues generals protagonitzades per dones el 1946 i 1947. 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Líder: 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l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Pepa Maca. </a:t>
            </a:r>
          </a:p>
        </p:txBody>
      </p:sp>
      <p:pic>
        <p:nvPicPr>
          <p:cNvPr id="32770" name="Picture 5" descr="037. Fitxa de la treball#2B.jpg                                00000013 SP UFD U2                      00000000:"/>
          <p:cNvPicPr>
            <a:picLocks noChangeAspect="1" noChangeArrowheads="1"/>
          </p:cNvPicPr>
          <p:nvPr/>
        </p:nvPicPr>
        <p:blipFill>
          <a:blip r:embed="rId2" cstate="print"/>
          <a:srcRect l="2524" t="3313" r="2502" b="7878"/>
          <a:stretch>
            <a:fillRect/>
          </a:stretch>
        </p:blipFill>
        <p:spPr bwMode="auto">
          <a:xfrm>
            <a:off x="3419475" y="2565400"/>
            <a:ext cx="5616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1 Título"/>
          <p:cNvSpPr txBox="1">
            <a:spLocks/>
          </p:cNvSpPr>
          <p:nvPr/>
        </p:nvSpPr>
        <p:spPr bwMode="auto">
          <a:xfrm>
            <a:off x="5076825" y="6165850"/>
            <a:ext cx="39243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ca-ES" altLang="es-ES" sz="1400">
                <a:solidFill>
                  <a:schemeClr val="bg1"/>
                </a:solidFill>
                <a:latin typeface="Garamond" pitchFamily="18" charset="0"/>
              </a:rPr>
              <a:t>Fitxa de la treballadora Josefa Agramunt</a:t>
            </a:r>
            <a:r>
              <a:rPr lang="es-ES" altLang="es-ES" sz="1400">
                <a:solidFill>
                  <a:schemeClr val="bg1"/>
                </a:solidFill>
                <a:latin typeface="Garamond" pitchFamily="18" charset="0"/>
              </a:rPr>
              <a:t>, </a:t>
            </a:r>
            <a:r>
              <a:rPr lang="ca-ES" altLang="es-ES" sz="1400">
                <a:solidFill>
                  <a:schemeClr val="bg1"/>
                </a:solidFill>
                <a:latin typeface="Garamond" pitchFamily="18" charset="0"/>
              </a:rPr>
              <a:t>“Pepa Maca”. </a:t>
            </a:r>
          </a:p>
          <a:p>
            <a:pPr algn="r"/>
            <a:r>
              <a:rPr lang="ca-ES" altLang="es-ES" sz="1200" i="1">
                <a:solidFill>
                  <a:schemeClr val="bg1"/>
                </a:solidFill>
                <a:latin typeface="Garamond" pitchFamily="18" charset="0"/>
              </a:rPr>
              <a:t>Museu Gènere de Punt. Fundació Jaume Vilaseca</a:t>
            </a:r>
            <a:endParaRPr lang="es-ES_tradnl" altLang="es-ES" sz="1200" i="1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2773" name="4 CuadroTexto"/>
          <p:cNvSpPr txBox="1">
            <a:spLocks noChangeArrowheads="1"/>
          </p:cNvSpPr>
          <p:nvPr/>
        </p:nvSpPr>
        <p:spPr bwMode="auto">
          <a:xfrm>
            <a:off x="395288" y="2349500"/>
            <a:ext cx="29527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a-ES">
                <a:solidFill>
                  <a:schemeClr val="bg1"/>
                </a:solidFill>
                <a:latin typeface="Garamond" pitchFamily="18" charset="0"/>
              </a:rPr>
              <a:t>Les vagues van continuar amb dones i homes el 1948, 1949, 1950, 1951</a:t>
            </a:r>
            <a:r>
              <a:rPr lang="ca-ES" b="1">
                <a:solidFill>
                  <a:schemeClr val="bg1"/>
                </a:solidFill>
                <a:latin typeface="Garamond" pitchFamily="18" charset="0"/>
              </a:rPr>
              <a:t>.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95288" y="1844675"/>
            <a:ext cx="5329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a-ES">
                <a:solidFill>
                  <a:schemeClr val="bg1"/>
                </a:solidFill>
                <a:latin typeface="Garamond" pitchFamily="18" charset="0"/>
              </a:rPr>
              <a:t>Vagues dels 15 duros o dels braços caiguts. </a:t>
            </a:r>
            <a:endParaRPr lang="ca-ES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3 Imagen"/>
          <p:cNvPicPr>
            <a:picLocks noChangeAspect="1"/>
          </p:cNvPicPr>
          <p:nvPr/>
        </p:nvPicPr>
        <p:blipFill>
          <a:blip r:embed="rId2"/>
          <a:srcRect l="19559" t="48045" r="9079" b="17241"/>
          <a:stretch>
            <a:fillRect/>
          </a:stretch>
        </p:blipFill>
        <p:spPr bwMode="auto">
          <a:xfrm>
            <a:off x="396875" y="1196975"/>
            <a:ext cx="40274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1 Título"/>
          <p:cNvSpPr txBox="1">
            <a:spLocks/>
          </p:cNvSpPr>
          <p:nvPr/>
        </p:nvSpPr>
        <p:spPr bwMode="auto">
          <a:xfrm>
            <a:off x="611188" y="404813"/>
            <a:ext cx="20161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r>
              <a:rPr lang="ca-ES" b="1">
                <a:solidFill>
                  <a:schemeClr val="bg1"/>
                </a:solidFill>
                <a:latin typeface="Garamond" pitchFamily="18" charset="0"/>
              </a:rPr>
              <a:t>5.- Les cooperatives.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  <a:p>
            <a:endParaRPr lang="ca-ES" b="1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3796" name="1 Título"/>
          <p:cNvSpPr txBox="1">
            <a:spLocks/>
          </p:cNvSpPr>
          <p:nvPr/>
        </p:nvSpPr>
        <p:spPr bwMode="auto">
          <a:xfrm>
            <a:off x="3276600" y="4365625"/>
            <a:ext cx="12192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El forn del vidre.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 M. Colomer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3797" name="8 Imagen"/>
          <p:cNvPicPr>
            <a:picLocks noChangeAspect="1"/>
          </p:cNvPicPr>
          <p:nvPr/>
        </p:nvPicPr>
        <p:blipFill>
          <a:blip r:embed="rId3"/>
          <a:srcRect l="14726" t="2412" r="584" b="24338"/>
          <a:stretch>
            <a:fillRect/>
          </a:stretch>
        </p:blipFill>
        <p:spPr bwMode="auto">
          <a:xfrm>
            <a:off x="4572000" y="1196975"/>
            <a:ext cx="42481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1 Título"/>
          <p:cNvSpPr txBox="1">
            <a:spLocks/>
          </p:cNvSpPr>
          <p:nvPr/>
        </p:nvSpPr>
        <p:spPr bwMode="auto">
          <a:xfrm>
            <a:off x="7235825" y="4365625"/>
            <a:ext cx="15843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El cafè de mar.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Arxiu: Unió de Cooperadors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3 CuadroTexto"/>
          <p:cNvSpPr txBox="1">
            <a:spLocks noChangeArrowheads="1"/>
          </p:cNvSpPr>
          <p:nvPr/>
        </p:nvSpPr>
        <p:spPr bwMode="auto">
          <a:xfrm>
            <a:off x="323850" y="1484313"/>
            <a:ext cx="83502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La Falange i el sindicat de la CNS van controlar totes les juntes de les cooperatives.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Van impedir que els socis cooperadors formessin part de les Juntes Directives, incorporant persones addictes al règim.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Van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anul·lar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la gestió democràtica del seu funcionament.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Es van apropiar del seu patrimoni o el van gestionar sense cap tipus de transparència democràtica.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A partir dels anys cinquanta els socis cooperatius van començar a organitzar-se per recuperar el funcionament democràtic i recuperar el patrimoni </a:t>
            </a:r>
            <a:r>
              <a:rPr lang="ca-ES" dirty="0" err="1">
                <a:solidFill>
                  <a:schemeClr val="bg1"/>
                </a:solidFill>
                <a:latin typeface="Garamond" pitchFamily="18" charset="0"/>
              </a:rPr>
              <a:t>incautat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 o mal venut</a:t>
            </a:r>
            <a:r>
              <a:rPr lang="ca-ES" b="1" dirty="0">
                <a:solidFill>
                  <a:schemeClr val="bg1"/>
                </a:solidFill>
                <a:latin typeface="Garamond" pitchFamily="18" charset="0"/>
              </a:rPr>
              <a:t>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Título"/>
          <p:cNvSpPr txBox="1">
            <a:spLocks/>
          </p:cNvSpPr>
          <p:nvPr/>
        </p:nvSpPr>
        <p:spPr bwMode="auto">
          <a:xfrm>
            <a:off x="395288" y="333375"/>
            <a:ext cx="82296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a-ES" b="1" dirty="0">
                <a:solidFill>
                  <a:schemeClr val="bg1"/>
                </a:solidFill>
                <a:latin typeface="Garamond" pitchFamily="18" charset="0"/>
              </a:rPr>
              <a:t>6.- Les </a:t>
            </a:r>
            <a:r>
              <a:rPr lang="ca-ES" b="1" dirty="0" smtClean="0">
                <a:solidFill>
                  <a:schemeClr val="bg1"/>
                </a:solidFill>
                <a:latin typeface="Garamond" pitchFamily="18" charset="0"/>
              </a:rPr>
              <a:t>escoles.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endParaRPr lang="ca-ES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1042988" y="981075"/>
            <a:ext cx="6959600" cy="5022850"/>
            <a:chOff x="321" y="482"/>
            <a:chExt cx="4384" cy="3164"/>
          </a:xfrm>
        </p:grpSpPr>
        <p:sp>
          <p:nvSpPr>
            <p:cNvPr id="35842" name="1 Título"/>
            <p:cNvSpPr txBox="1">
              <a:spLocks/>
            </p:cNvSpPr>
            <p:nvPr/>
          </p:nvSpPr>
          <p:spPr bwMode="auto">
            <a:xfrm>
              <a:off x="3152" y="3475"/>
              <a:ext cx="1542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r"/>
              <a:r>
                <a:rPr lang="ca-ES" sz="1200" i="1">
                  <a:solidFill>
                    <a:schemeClr val="bg1"/>
                  </a:solidFill>
                  <a:latin typeface="Garamond" pitchFamily="18" charset="0"/>
                </a:rPr>
                <a:t>Publicat a: http://escriureenlaire.blogspot.com</a:t>
              </a:r>
              <a:endParaRPr lang="ca-ES" sz="1200" i="1">
                <a:solidFill>
                  <a:schemeClr val="bg1"/>
                </a:solidFill>
                <a:cs typeface="Arial" charset="0"/>
              </a:endParaRPr>
            </a:p>
          </p:txBody>
        </p:sp>
        <p:pic>
          <p:nvPicPr>
            <p:cNvPr id="35843" name="1 Imagen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1" y="482"/>
              <a:ext cx="4384" cy="2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3 CuadroTexto"/>
          <p:cNvSpPr txBox="1">
            <a:spLocks noChangeArrowheads="1"/>
          </p:cNvSpPr>
          <p:nvPr/>
        </p:nvSpPr>
        <p:spPr bwMode="auto">
          <a:xfrm>
            <a:off x="323850" y="188913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Hi havia escoles religioses per a nens i unes altres per a nenes.</a:t>
            </a:r>
          </a:p>
          <a:p>
            <a:pPr marL="266700" indent="-266700" algn="just">
              <a:buFont typeface="Wingdings" pitchFamily="2" charset="2"/>
              <a:buNone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En aquestes escoles es pagava, tot i que hi havia algunes places per 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infants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pobres.</a:t>
            </a:r>
          </a:p>
        </p:txBody>
      </p:sp>
      <p:grpSp>
        <p:nvGrpSpPr>
          <p:cNvPr id="36871" name="Group 7"/>
          <p:cNvGrpSpPr>
            <a:grpSpLocks/>
          </p:cNvGrpSpPr>
          <p:nvPr/>
        </p:nvGrpSpPr>
        <p:grpSpPr bwMode="auto">
          <a:xfrm>
            <a:off x="5364163" y="1125538"/>
            <a:ext cx="3606800" cy="5111750"/>
            <a:chOff x="3334" y="981"/>
            <a:chExt cx="2272" cy="3220"/>
          </a:xfrm>
        </p:grpSpPr>
        <p:sp>
          <p:nvSpPr>
            <p:cNvPr id="36866" name="1 Título"/>
            <p:cNvSpPr txBox="1">
              <a:spLocks/>
            </p:cNvSpPr>
            <p:nvPr/>
          </p:nvSpPr>
          <p:spPr bwMode="auto">
            <a:xfrm>
              <a:off x="3696" y="4065"/>
              <a:ext cx="190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r"/>
              <a:r>
                <a:rPr lang="ca-ES" sz="1200" i="1">
                  <a:solidFill>
                    <a:schemeClr val="bg1"/>
                  </a:solidFill>
                  <a:latin typeface="Garamond" pitchFamily="18" charset="0"/>
                </a:rPr>
                <a:t>Publicat a: https://litecatalana.wordpress.com/postguerra</a:t>
              </a:r>
              <a:endParaRPr lang="ca-ES" sz="1200" i="1">
                <a:solidFill>
                  <a:schemeClr val="bg1"/>
                </a:solidFill>
                <a:cs typeface="Arial" charset="0"/>
              </a:endParaRPr>
            </a:p>
          </p:txBody>
        </p:sp>
        <p:pic>
          <p:nvPicPr>
            <p:cNvPr id="36867" name="1 Imagen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34" y="981"/>
              <a:ext cx="2272" cy="3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23850" y="1052513"/>
            <a:ext cx="4824413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D’escola pública també n’hi havia de nens i una altra de nenes. Era gratuïta però estava saturada.</a:t>
            </a:r>
          </a:p>
          <a:p>
            <a:pPr marL="266700" indent="-266700">
              <a:buFont typeface="Wingdings" pitchFamily="2" charset="2"/>
              <a:buNone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Hi havia molts infants pel carrer, sense anar a escola.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Els continguts escolars eren els acordats pel règim, que controlava especialment tot el referent a la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història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i la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literatura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 contingut s’havia d’ajustar a un programa en què la Unitat de la Pàtria i els seus herois omplien les pàgines dels llibres de lectura escolars.</a:t>
            </a:r>
            <a:endParaRPr lang="ca-ES" dirty="0">
              <a:latin typeface="Garamond" pitchFamily="18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23850" y="4365625"/>
            <a:ext cx="49688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66700" indent="-266700">
              <a:spcBef>
                <a:spcPct val="50000"/>
              </a:spcBef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Història d’Espanya i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literatura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eren unes assignatures molt manipulades ideològicament.</a:t>
            </a:r>
          </a:p>
          <a:p>
            <a:pPr marL="266700" indent="-266700">
              <a:spcBef>
                <a:spcPct val="50000"/>
              </a:spcBef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S’estudiava el catecisme, la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història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s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agrada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i el principis de la Falange.</a:t>
            </a:r>
          </a:p>
          <a:p>
            <a:pPr marL="266700" indent="-266700">
              <a:spcBef>
                <a:spcPct val="50000"/>
              </a:spcBef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Tota l’ensenyança era en castellà, la llengua catalana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estava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prohibida.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3 CuadroTexto"/>
          <p:cNvSpPr txBox="1">
            <a:spLocks noChangeArrowheads="1"/>
          </p:cNvSpPr>
          <p:nvPr/>
        </p:nvSpPr>
        <p:spPr bwMode="auto">
          <a:xfrm>
            <a:off x="684213" y="549275"/>
            <a:ext cx="1509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Ctr="1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Garamond" pitchFamily="18" charset="0"/>
              </a:rPr>
              <a:t>7.- La </a:t>
            </a:r>
            <a:r>
              <a:rPr lang="ca-ES" b="1" dirty="0" smtClean="0">
                <a:solidFill>
                  <a:schemeClr val="bg1"/>
                </a:solidFill>
                <a:latin typeface="Garamond" pitchFamily="18" charset="0"/>
              </a:rPr>
              <a:t>cultura.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37890" name="5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52513"/>
            <a:ext cx="763270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3635375" y="6092825"/>
            <a:ext cx="4824413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es-ES" sz="1400" i="1">
                <a:solidFill>
                  <a:schemeClr val="bg1"/>
                </a:solidFill>
                <a:latin typeface="Garamond" pitchFamily="18" charset="0"/>
              </a:rPr>
              <a:t>Monument de “La plaza de los Caídos por Dios y por España”.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3 CuadroTexto"/>
          <p:cNvSpPr txBox="1">
            <a:spLocks noChangeArrowheads="1"/>
          </p:cNvSpPr>
          <p:nvPr/>
        </p:nvSpPr>
        <p:spPr bwMode="auto">
          <a:xfrm>
            <a:off x="468313" y="404813"/>
            <a:ext cx="726916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>
                <a:solidFill>
                  <a:schemeClr val="bg1"/>
                </a:solidFill>
                <a:latin typeface="Garamond" pitchFamily="18" charset="0"/>
              </a:rPr>
              <a:t>Als anys quaranta la cultura estava molt influenciada per la Falange i l’Església.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>
                <a:solidFill>
                  <a:schemeClr val="bg1"/>
                </a:solidFill>
                <a:latin typeface="Garamond" pitchFamily="18" charset="0"/>
              </a:rPr>
              <a:t>Desfilades falangistes i processons eren a l’ordre del dia.</a:t>
            </a:r>
          </a:p>
        </p:txBody>
      </p:sp>
      <p:pic>
        <p:nvPicPr>
          <p:cNvPr id="38914" name="4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700213"/>
            <a:ext cx="839946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1 Título"/>
          <p:cNvSpPr txBox="1">
            <a:spLocks/>
          </p:cNvSpPr>
          <p:nvPr/>
        </p:nvSpPr>
        <p:spPr bwMode="auto">
          <a:xfrm>
            <a:off x="4643438" y="5229225"/>
            <a:ext cx="42037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Visita del </a:t>
            </a:r>
            <a:r>
              <a:rPr lang="es-ES" sz="1400" i="1">
                <a:solidFill>
                  <a:schemeClr val="bg1"/>
                </a:solidFill>
                <a:latin typeface="Garamond" pitchFamily="18" charset="0"/>
              </a:rPr>
              <a:t>Generalísimo</a:t>
            </a:r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 Franco a Mataró. 26 de maig de 1947.</a:t>
            </a:r>
            <a:r>
              <a:rPr lang="es-ES" sz="160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Autor: Masachs. Arxiu M. Colomer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3 CuadroTexto"/>
          <p:cNvSpPr txBox="1">
            <a:spLocks noChangeArrowheads="1"/>
          </p:cNvSpPr>
          <p:nvPr/>
        </p:nvSpPr>
        <p:spPr bwMode="auto">
          <a:xfrm>
            <a:off x="250825" y="404813"/>
            <a:ext cx="47498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3038" indent="-173038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Celebracions:</a:t>
            </a:r>
          </a:p>
          <a:p>
            <a:pPr marL="173038" indent="-173038"/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531813" lvl="1" indent="-179388">
              <a:buFont typeface="Wingdings" pitchFamily="2" charset="2"/>
              <a:buChar char="v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27 de gener Diada de l’alliberació de Mataró.</a:t>
            </a:r>
          </a:p>
          <a:p>
            <a:pPr marL="173038" indent="-173038">
              <a:buFont typeface="Wingdings" pitchFamily="2" charset="2"/>
              <a:buChar char="v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531813" lvl="1" indent="-179388">
              <a:buFont typeface="Wingdings" pitchFamily="2" charset="2"/>
              <a:buChar char="v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1r d’abril  Dia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de la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Victòria.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173038" indent="-173038">
              <a:buFont typeface="Wingdings" pitchFamily="2" charset="2"/>
              <a:buChar char="v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531813" lvl="1" indent="-179388">
              <a:buFont typeface="Wingdings" pitchFamily="2" charset="2"/>
              <a:buChar char="v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El 1r de maig l’empresariat estava obligat a </a:t>
            </a:r>
          </a:p>
          <a:p>
            <a:pPr marL="173038" indent="-173038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	       convidar a dinar o 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berenar a les persones                           </a:t>
            </a:r>
          </a:p>
          <a:p>
            <a:pPr marL="173038" indent="-173038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          treballadores.</a:t>
            </a:r>
          </a:p>
          <a:p>
            <a:pPr marL="173038" indent="-173038">
              <a:buFont typeface="Wingdings" pitchFamily="2" charset="2"/>
              <a:buChar char="v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531813" lvl="1" indent="-179388">
              <a:buFont typeface="Wingdings" pitchFamily="2" charset="2"/>
              <a:buChar char="v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12 d’octubre dia de la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Raza</a:t>
            </a:r>
            <a:r>
              <a:rPr lang="ca-ES" i="1" dirty="0" smtClean="0">
                <a:solidFill>
                  <a:schemeClr val="bg1"/>
                </a:solidFill>
                <a:latin typeface="Garamond" pitchFamily="18" charset="0"/>
              </a:rPr>
              <a:t>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173038" indent="-173038">
              <a:buFont typeface="Wingdings" pitchFamily="2" charset="2"/>
              <a:buChar char="v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39938" name="4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613" y="3990975"/>
            <a:ext cx="39751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5 Imagen"/>
          <p:cNvPicPr>
            <a:picLocks noChangeAspect="1"/>
          </p:cNvPicPr>
          <p:nvPr/>
        </p:nvPicPr>
        <p:blipFill>
          <a:blip r:embed="rId3"/>
          <a:srcRect t="8945"/>
          <a:stretch>
            <a:fillRect/>
          </a:stretch>
        </p:blipFill>
        <p:spPr bwMode="auto">
          <a:xfrm rot="60000">
            <a:off x="5197475" y="434975"/>
            <a:ext cx="3657600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1 Título"/>
          <p:cNvSpPr txBox="1">
            <a:spLocks/>
          </p:cNvSpPr>
          <p:nvPr/>
        </p:nvSpPr>
        <p:spPr bwMode="auto">
          <a:xfrm>
            <a:off x="4643438" y="5805488"/>
            <a:ext cx="288131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a-ES" sz="1400">
                <a:solidFill>
                  <a:schemeClr val="bg1"/>
                </a:solidFill>
                <a:latin typeface="Garamond" pitchFamily="18" charset="0"/>
              </a:rPr>
              <a:t>Voluntaris de la División Azul a l’estació de França de Barcelona, 1941.</a:t>
            </a:r>
          </a:p>
          <a:p>
            <a:r>
              <a:rPr lang="ca-ES" sz="1200" i="1">
                <a:solidFill>
                  <a:schemeClr val="bg1"/>
                </a:solidFill>
                <a:latin typeface="Garamond" pitchFamily="18" charset="0"/>
              </a:rPr>
              <a:t>Autor: Pérez de Rozas.</a:t>
            </a:r>
          </a:p>
          <a:p>
            <a:r>
              <a:rPr lang="ca-ES" sz="1200" i="1">
                <a:solidFill>
                  <a:schemeClr val="bg1"/>
                </a:solidFill>
                <a:latin typeface="Garamond" pitchFamily="18" charset="0"/>
              </a:rPr>
              <a:t>Arxiu Fotogràfic de Barcelona</a:t>
            </a:r>
          </a:p>
        </p:txBody>
      </p:sp>
      <p:sp>
        <p:nvSpPr>
          <p:cNvPr id="39941" name="1 Título"/>
          <p:cNvSpPr txBox="1">
            <a:spLocks/>
          </p:cNvSpPr>
          <p:nvPr/>
        </p:nvSpPr>
        <p:spPr bwMode="auto">
          <a:xfrm>
            <a:off x="6659563" y="4813300"/>
            <a:ext cx="21605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Mataró. Festa Major 1939. 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 M. Colomer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3 CuadroTexto"/>
          <p:cNvSpPr txBox="1">
            <a:spLocks noChangeArrowheads="1"/>
          </p:cNvSpPr>
          <p:nvPr/>
        </p:nvSpPr>
        <p:spPr bwMode="auto">
          <a:xfrm>
            <a:off x="285720" y="404813"/>
            <a:ext cx="521497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En tots els actes públics, abans de començar s’havia de cantar </a:t>
            </a:r>
            <a:r>
              <a:rPr lang="ca-ES" i="1" dirty="0" smtClean="0">
                <a:solidFill>
                  <a:schemeClr val="bg1"/>
                </a:solidFill>
                <a:latin typeface="Garamond" pitchFamily="18" charset="0"/>
              </a:rPr>
              <a:t>El Cara el Sol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amb la mà alçada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El ball rodó era mal vist i desaconsellat per l’Església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 la festes majors es podien ballar sardanes.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També es van representar sarsueles</a:t>
            </a:r>
            <a:r>
              <a:rPr lang="ca-ES" i="1" dirty="0" smtClean="0">
                <a:solidFill>
                  <a:schemeClr val="bg1"/>
                </a:solidFill>
                <a:latin typeface="Garamond" pitchFamily="18" charset="0"/>
              </a:rPr>
              <a:t>.</a:t>
            </a: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Comencen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a representar-se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els Pastorets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i més tard La Passió. 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També es representaven obres de teatre, però havien de ser en castellà.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Al cinema es feien les pel·lícules que passaven la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censura i</a:t>
            </a:r>
            <a:r>
              <a:rPr lang="ca-ES" i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es passava un documental: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 el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NODO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i="1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40962" name="4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42852"/>
            <a:ext cx="3406823" cy="483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1 Título"/>
          <p:cNvSpPr txBox="1">
            <a:spLocks/>
          </p:cNvSpPr>
          <p:nvPr/>
        </p:nvSpPr>
        <p:spPr bwMode="auto">
          <a:xfrm>
            <a:off x="7429520" y="5000636"/>
            <a:ext cx="1584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 dirty="0" err="1">
                <a:solidFill>
                  <a:schemeClr val="bg1"/>
                </a:solidFill>
                <a:latin typeface="Garamond" pitchFamily="18" charset="0"/>
              </a:rPr>
              <a:t>Cinema</a:t>
            </a:r>
            <a:r>
              <a:rPr lang="es-ES" sz="1400" dirty="0">
                <a:solidFill>
                  <a:schemeClr val="bg1"/>
                </a:solidFill>
                <a:latin typeface="Garamond" pitchFamily="18" charset="0"/>
              </a:rPr>
              <a:t> de postguerra</a:t>
            </a:r>
            <a:endParaRPr lang="ca-ES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2844" y="5286388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Van estar prohibits durant uns anys el Carnaval i la diada de Sant Jordi, entre altres.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La Diada de l’11 de setembre no es va recuperar fins a les acaballes del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franquisme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com un acte reivindicatiu.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3 CuadroTexto"/>
          <p:cNvSpPr txBox="1">
            <a:spLocks noChangeArrowheads="1"/>
          </p:cNvSpPr>
          <p:nvPr/>
        </p:nvSpPr>
        <p:spPr bwMode="auto">
          <a:xfrm>
            <a:off x="398463" y="404813"/>
            <a:ext cx="8350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/>
            <a:r>
              <a:rPr lang="ca-ES" b="1" dirty="0" smtClean="0">
                <a:solidFill>
                  <a:schemeClr val="bg1"/>
                </a:solidFill>
                <a:latin typeface="Garamond" pitchFamily="18" charset="0"/>
              </a:rPr>
              <a:t>8</a:t>
            </a:r>
            <a:r>
              <a:rPr lang="ca-ES" b="1" dirty="0">
                <a:solidFill>
                  <a:schemeClr val="bg1"/>
                </a:solidFill>
                <a:latin typeface="Garamond" pitchFamily="18" charset="0"/>
              </a:rPr>
              <a:t>.- La </a:t>
            </a:r>
            <a:r>
              <a:rPr lang="ca-ES" b="1" dirty="0" smtClean="0">
                <a:solidFill>
                  <a:schemeClr val="bg1"/>
                </a:solidFill>
                <a:latin typeface="Garamond" pitchFamily="18" charset="0"/>
              </a:rPr>
              <a:t>repressió.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5857884" y="5857892"/>
            <a:ext cx="28813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es-ES" sz="1400" dirty="0">
                <a:solidFill>
                  <a:schemeClr val="bg1"/>
                </a:solidFill>
                <a:latin typeface="Garamond" pitchFamily="18" charset="0"/>
              </a:rPr>
              <a:t>Camp de </a:t>
            </a:r>
            <a:r>
              <a:rPr lang="es-ES" sz="1400" dirty="0" err="1">
                <a:solidFill>
                  <a:schemeClr val="bg1"/>
                </a:solidFill>
                <a:latin typeface="Garamond" pitchFamily="18" charset="0"/>
              </a:rPr>
              <a:t>concentració</a:t>
            </a:r>
            <a:r>
              <a:rPr lang="es-ES" sz="1400" dirty="0">
                <a:solidFill>
                  <a:schemeClr val="bg1"/>
                </a:solidFill>
                <a:latin typeface="Garamond" pitchFamily="18" charset="0"/>
              </a:rPr>
              <a:t> de </a:t>
            </a:r>
            <a:r>
              <a:rPr lang="es-ES" sz="1400" dirty="0" err="1">
                <a:solidFill>
                  <a:schemeClr val="bg1"/>
                </a:solidFill>
                <a:latin typeface="Garamond" pitchFamily="18" charset="0"/>
              </a:rPr>
              <a:t>Gurs</a:t>
            </a:r>
            <a:r>
              <a:rPr lang="es-ES" sz="1400" dirty="0">
                <a:solidFill>
                  <a:schemeClr val="bg1"/>
                </a:solidFill>
                <a:latin typeface="Garamond" pitchFamily="18" charset="0"/>
              </a:rPr>
              <a:t>, </a:t>
            </a:r>
            <a:r>
              <a:rPr lang="es-ES" sz="1400" dirty="0" err="1">
                <a:solidFill>
                  <a:schemeClr val="bg1"/>
                </a:solidFill>
                <a:latin typeface="Garamond" pitchFamily="18" charset="0"/>
              </a:rPr>
              <a:t>França</a:t>
            </a:r>
            <a:r>
              <a:rPr lang="es-ES" sz="1400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algn="r">
              <a:lnSpc>
                <a:spcPct val="90000"/>
              </a:lnSpc>
            </a:pPr>
            <a:r>
              <a:rPr lang="es-ES" sz="1200" i="1" dirty="0" err="1">
                <a:solidFill>
                  <a:schemeClr val="bg1"/>
                </a:solidFill>
                <a:latin typeface="Garamond" pitchFamily="18" charset="0"/>
              </a:rPr>
              <a:t>Imatge</a:t>
            </a:r>
            <a:r>
              <a:rPr lang="es-ES" sz="1200" i="1" dirty="0">
                <a:solidFill>
                  <a:schemeClr val="bg1"/>
                </a:solidFill>
                <a:latin typeface="Garamond" pitchFamily="18" charset="0"/>
              </a:rPr>
              <a:t> de Josep </a:t>
            </a:r>
            <a:r>
              <a:rPr lang="es-ES" sz="1200" i="1" dirty="0" err="1">
                <a:solidFill>
                  <a:schemeClr val="bg1"/>
                </a:solidFill>
                <a:latin typeface="Garamond" pitchFamily="18" charset="0"/>
              </a:rPr>
              <a:t>Vilamosa</a:t>
            </a:r>
            <a:r>
              <a:rPr lang="es-ES" sz="1200" i="1" dirty="0">
                <a:solidFill>
                  <a:schemeClr val="bg1"/>
                </a:solidFill>
                <a:latin typeface="Garamond" pitchFamily="18" charset="0"/>
              </a:rPr>
              <a:t>. </a:t>
            </a:r>
          </a:p>
          <a:p>
            <a:pPr algn="r">
              <a:lnSpc>
                <a:spcPct val="90000"/>
              </a:lnSpc>
            </a:pPr>
            <a:r>
              <a:rPr lang="es-ES" sz="1200" i="1" dirty="0">
                <a:solidFill>
                  <a:schemeClr val="bg1"/>
                </a:solidFill>
                <a:latin typeface="Garamond" pitchFamily="18" charset="0"/>
              </a:rPr>
              <a:t>La Guerra Civil a Catalunya. Ed. 62</a:t>
            </a:r>
            <a:endParaRPr lang="ca-ES" sz="1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1987" name="1 Imagen"/>
          <p:cNvPicPr>
            <a:picLocks noChangeAspect="1"/>
          </p:cNvPicPr>
          <p:nvPr/>
        </p:nvPicPr>
        <p:blipFill>
          <a:blip r:embed="rId2"/>
          <a:srcRect t="15475"/>
          <a:stretch>
            <a:fillRect/>
          </a:stretch>
        </p:blipFill>
        <p:spPr bwMode="auto">
          <a:xfrm>
            <a:off x="4000496" y="1071546"/>
            <a:ext cx="4713287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Título"/>
          <p:cNvSpPr txBox="1">
            <a:spLocks/>
          </p:cNvSpPr>
          <p:nvPr/>
        </p:nvSpPr>
        <p:spPr bwMode="auto">
          <a:xfrm>
            <a:off x="457200" y="260350"/>
            <a:ext cx="822960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A Catalunya entre el 1936 i el 1940 es manifesta un descens de població d’un 10 % a causa de les víctimes de la guerra civil i els exiliats.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Al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Maresme s’experimenta una pèrdua de 618 habitants, un 0,61% de la població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En aquests quatre anys a Mataró en lloc de minvar, augmenta en 1.116 habitants.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També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s’incrementa la població de Llavaneres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, Argentona, Cabrils, Malgrat, els dos Premià, Sant Cebrià, Santa Susanna i Tiana, mentre que totes les altres localitats ofereixen baixes.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En arribar al 1965, el Maresme havia aconseguit 158.319 habitants, amb un augment de 58.052, damunt dels 100.267 que tenia el 1936.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La causa d’aquest augment és l’abandó de les zones muntanyoses catalanes i comarques rurals de Catalunya, després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vindran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persones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d’altres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zones de l’estat espanyol.</a:t>
            </a:r>
          </a:p>
          <a:p>
            <a:pPr marL="266700" indent="-266700" algn="just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 algn="just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Aquest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moviment anirà dirigit cap a zones industrialitzades. Mataró serà una de les ciutats amb un increment de població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més notable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3 CuadroTexto"/>
          <p:cNvSpPr txBox="1">
            <a:spLocks noChangeArrowheads="1"/>
          </p:cNvSpPr>
          <p:nvPr/>
        </p:nvSpPr>
        <p:spPr bwMode="auto">
          <a:xfrm>
            <a:off x="398463" y="404813"/>
            <a:ext cx="8350250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Hi ha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exili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 i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camps de concentració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Comença la repressió a la rereguarda: delacions, depuració de funcionaris i de mestres nacionals, persecució de persones republicanes, empresonaments, consells militars, sentències de mort i un llarg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etcètera.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Repressió a la cultura i a la llengua pròpia.</a:t>
            </a:r>
          </a:p>
        </p:txBody>
      </p:sp>
      <p:sp>
        <p:nvSpPr>
          <p:cNvPr id="43010" name="1 Título"/>
          <p:cNvSpPr txBox="1">
            <a:spLocks/>
          </p:cNvSpPr>
          <p:nvPr/>
        </p:nvSpPr>
        <p:spPr bwMode="auto">
          <a:xfrm>
            <a:off x="1763713" y="5949950"/>
            <a:ext cx="23050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Presó Model de Barcelona. 1939. 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Les presons de Franco. Tario Rubio</a:t>
            </a:r>
          </a:p>
        </p:txBody>
      </p:sp>
      <p:sp>
        <p:nvSpPr>
          <p:cNvPr id="43011" name="1 Título"/>
          <p:cNvSpPr txBox="1">
            <a:spLocks/>
          </p:cNvSpPr>
          <p:nvPr/>
        </p:nvSpPr>
        <p:spPr bwMode="auto">
          <a:xfrm>
            <a:off x="6804025" y="5949950"/>
            <a:ext cx="1293813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Presó de Mataró.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Autor: Ramon Manent.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Arxiu:  www.mataro.cat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3012" name="2 Imagen"/>
          <p:cNvPicPr>
            <a:picLocks noChangeAspect="1"/>
          </p:cNvPicPr>
          <p:nvPr/>
        </p:nvPicPr>
        <p:blipFill>
          <a:blip r:embed="rId2"/>
          <a:srcRect t="12903" b="-2"/>
          <a:stretch>
            <a:fillRect/>
          </a:stretch>
        </p:blipFill>
        <p:spPr bwMode="auto">
          <a:xfrm>
            <a:off x="323850" y="2492375"/>
            <a:ext cx="3711575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4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2963" y="2492375"/>
            <a:ext cx="3451225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3 CuadroTexto"/>
          <p:cNvSpPr txBox="1">
            <a:spLocks noChangeArrowheads="1"/>
          </p:cNvSpPr>
          <p:nvPr/>
        </p:nvSpPr>
        <p:spPr bwMode="auto">
          <a:xfrm>
            <a:off x="428596" y="785794"/>
            <a:ext cx="83502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Anul·lació i persecució dels drets de les llibertats individuals i col·lectives: dret d’expressió, de reunió, d’organització.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Són prohibits els partits,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els sindicats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democràtics i </a:t>
            </a: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	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totes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les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associacions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o institucions republicanes </a:t>
            </a: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	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i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catalanistes.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Començaran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 organitzar-se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la CNT, el PSUC i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ERC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, </a:t>
            </a:r>
          </a:p>
          <a:p>
            <a:pPr marL="266700" indent="-266700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     p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erò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la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repressió els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aniquilarà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,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h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i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han moltes </a:t>
            </a: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	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represàlies i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per això no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tornaran a sorgir fins </a:t>
            </a: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	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als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anys seixanta.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La por era la gran protagonista.</a:t>
            </a:r>
          </a:p>
        </p:txBody>
      </p:sp>
      <p:pic>
        <p:nvPicPr>
          <p:cNvPr id="44034" name="5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844675"/>
            <a:ext cx="295751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3 CuadroTexto"/>
          <p:cNvSpPr txBox="1">
            <a:spLocks noChangeArrowheads="1"/>
          </p:cNvSpPr>
          <p:nvPr/>
        </p:nvSpPr>
        <p:spPr bwMode="auto">
          <a:xfrm>
            <a:off x="398463" y="404813"/>
            <a:ext cx="8350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Garamond" pitchFamily="18" charset="0"/>
              </a:rPr>
              <a:t>CONSIDERACIONS</a:t>
            </a:r>
          </a:p>
          <a:p>
            <a:endParaRPr lang="ca-ES" b="1" dirty="0">
              <a:solidFill>
                <a:schemeClr val="bg1"/>
              </a:solidFill>
              <a:latin typeface="Garamond" pitchFamily="18" charset="0"/>
            </a:endParaRPr>
          </a:p>
          <a:p>
            <a:r>
              <a:rPr lang="ca-ES">
                <a:solidFill>
                  <a:schemeClr val="bg1"/>
                </a:solidFill>
                <a:latin typeface="Garamond" pitchFamily="18" charset="0"/>
              </a:rPr>
              <a:t>Tot i la repressió i la por que aquesta va generar, hi van haver dones i homes que van seguir lluitant per recuperar els seus drets i els dels seus </a:t>
            </a:r>
            <a:r>
              <a:rPr lang="ca-ES" smtClean="0">
                <a:solidFill>
                  <a:schemeClr val="bg1"/>
                </a:solidFill>
                <a:latin typeface="Garamond" pitchFamily="18" charset="0"/>
              </a:rPr>
              <a:t>fills i filles.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9552" y="2132856"/>
            <a:ext cx="8021998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059" name="1 Título"/>
          <p:cNvSpPr txBox="1">
            <a:spLocks/>
          </p:cNvSpPr>
          <p:nvPr/>
        </p:nvSpPr>
        <p:spPr bwMode="auto">
          <a:xfrm>
            <a:off x="6227763" y="5300663"/>
            <a:ext cx="23050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ca-ES" sz="1200" i="1">
                <a:solidFill>
                  <a:schemeClr val="bg1"/>
                </a:solidFill>
                <a:latin typeface="Garamond" pitchFamily="18" charset="0"/>
              </a:rPr>
              <a:t>Manifestació obrera. http://blogs.sapiens.cat</a:t>
            </a:r>
            <a:endParaRPr lang="es-ES" sz="1200" i="1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 txBox="1">
            <a:spLocks/>
          </p:cNvSpPr>
          <p:nvPr/>
        </p:nvSpPr>
        <p:spPr bwMode="auto">
          <a:xfrm>
            <a:off x="457200" y="333375"/>
            <a:ext cx="82296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ca-ES" b="1">
                <a:solidFill>
                  <a:schemeClr val="bg1"/>
                </a:solidFill>
                <a:latin typeface="Garamond" pitchFamily="18" charset="0"/>
              </a:rPr>
              <a:t>2.- El PODER: Govern Municipal, La Falange, CNS i L’Església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  <a:p>
            <a:pPr algn="just"/>
            <a:endParaRPr lang="ca-ES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l="16034" t="10097" r="5518" b="-4371"/>
          <a:stretch/>
        </p:blipFill>
        <p:spPr>
          <a:xfrm>
            <a:off x="546402" y="697953"/>
            <a:ext cx="6093192" cy="5276281"/>
          </a:xfrm>
          <a:prstGeom prst="rect">
            <a:avLst/>
          </a:prstGeom>
        </p:spPr>
      </p:pic>
      <p:sp>
        <p:nvSpPr>
          <p:cNvPr id="16387" name="1 Título"/>
          <p:cNvSpPr txBox="1">
            <a:spLocks/>
          </p:cNvSpPr>
          <p:nvPr/>
        </p:nvSpPr>
        <p:spPr bwMode="auto">
          <a:xfrm>
            <a:off x="3563938" y="5805488"/>
            <a:ext cx="30956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ca-ES" sz="1600">
                <a:solidFill>
                  <a:schemeClr val="bg1"/>
                </a:solidFill>
                <a:latin typeface="Garamond" pitchFamily="18" charset="0"/>
              </a:rPr>
              <a:t>Ocupació militar a Mataró 27-1-1939</a:t>
            </a:r>
            <a:r>
              <a:rPr lang="ca-ES" sz="1600" i="1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algn="r"/>
            <a:r>
              <a:rPr lang="ca-ES" sz="1600" i="1">
                <a:solidFill>
                  <a:schemeClr val="bg1"/>
                </a:solidFill>
                <a:latin typeface="Garamond" pitchFamily="18" charset="0"/>
              </a:rPr>
              <a:t>Arxiu Carreras. AHC Mataró</a:t>
            </a:r>
            <a:endParaRPr lang="ca-ES" sz="16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3 Rectángulo"/>
          <p:cNvSpPr>
            <a:spLocks noChangeArrowheads="1"/>
          </p:cNvSpPr>
          <p:nvPr/>
        </p:nvSpPr>
        <p:spPr bwMode="auto">
          <a:xfrm>
            <a:off x="395288" y="260350"/>
            <a:ext cx="35972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/>
            <a:r>
              <a:rPr lang="ca-ES" b="1" dirty="0">
                <a:solidFill>
                  <a:schemeClr val="bg1"/>
                </a:solidFill>
                <a:latin typeface="Garamond" pitchFamily="18" charset="0"/>
              </a:rPr>
              <a:t>2.1- El 27 de gener de 1939 van entrar les tropes franquistes a la ciutat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marL="266700" indent="-266700" algn="just"/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S’instaurà la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dictadura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ilitar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a Mataró.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 poder és militarista:</a:t>
            </a:r>
          </a:p>
          <a:p>
            <a:pPr marL="266700" indent="-266700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     - Govern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ilitar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,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govern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ivil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... </a:t>
            </a:r>
          </a:p>
          <a:p>
            <a:pPr marL="266700" indent="-266700">
              <a:buFont typeface="Wingdings" pitchFamily="2" charset="2"/>
              <a:buNone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	tots dos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a mans de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militars. </a:t>
            </a:r>
          </a:p>
          <a:p>
            <a:pPr marL="266700" indent="-266700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     - Justícia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: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consells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militars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s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umaríssims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Es formà la primera gestora o govern municipal amb l’alcalde Joan Brufau.</a:t>
            </a:r>
          </a:p>
        </p:txBody>
      </p:sp>
      <p:sp>
        <p:nvSpPr>
          <p:cNvPr id="17410" name="5 CuadroTexto"/>
          <p:cNvSpPr txBox="1">
            <a:spLocks noChangeArrowheads="1"/>
          </p:cNvSpPr>
          <p:nvPr/>
        </p:nvSpPr>
        <p:spPr bwMode="auto">
          <a:xfrm>
            <a:off x="395288" y="4941888"/>
            <a:ext cx="835025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 1951 començaren unes eleccions municipals per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terços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manipulades des del Govern Civil.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També començaren les eleccions sindicals a la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CNS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ontrolades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pel 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governador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</a:t>
            </a:r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ivil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marL="266700" indent="-266700">
              <a:buFont typeface="Wingdings" pitchFamily="2" charset="2"/>
              <a:buChar char="Ø"/>
            </a:pPr>
            <a:endParaRPr lang="ca-ES" sz="1000" dirty="0">
              <a:solidFill>
                <a:schemeClr val="bg1"/>
              </a:solidFill>
              <a:latin typeface="Garamond" pitchFamily="18" charset="0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En tots aquests processos la democràcia era un fantasma.</a:t>
            </a:r>
          </a:p>
          <a:p>
            <a:pPr marL="266700" indent="-266700"/>
            <a:endParaRPr lang="ca-ES" dirty="0">
              <a:latin typeface="Garamond" pitchFamily="18" charset="0"/>
            </a:endParaRPr>
          </a:p>
        </p:txBody>
      </p:sp>
      <p:sp>
        <p:nvSpPr>
          <p:cNvPr id="17411" name="1 Título"/>
          <p:cNvSpPr txBox="1">
            <a:spLocks/>
          </p:cNvSpPr>
          <p:nvPr/>
        </p:nvSpPr>
        <p:spPr bwMode="auto">
          <a:xfrm>
            <a:off x="4787900" y="4005263"/>
            <a:ext cx="3816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" sz="1500" i="1">
                <a:solidFill>
                  <a:schemeClr val="bg1"/>
                </a:solidFill>
                <a:latin typeface="Garamond" pitchFamily="18" charset="0"/>
              </a:rPr>
              <a:t>Generalísimo</a:t>
            </a:r>
            <a:r>
              <a:rPr lang="es-ES" sz="1500">
                <a:solidFill>
                  <a:schemeClr val="bg1"/>
                </a:solidFill>
                <a:latin typeface="Garamond" pitchFamily="18" charset="0"/>
              </a:rPr>
              <a:t> Franco a Mataró. 26 de maig 1947.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  <a:cs typeface="Arial" charset="0"/>
              </a:rPr>
              <a:t>Autor: Masachs. Arxiu M. Colomer</a:t>
            </a:r>
            <a:endParaRPr lang="ca-ES" sz="1200" i="1">
              <a:solidFill>
                <a:schemeClr val="bg1"/>
              </a:solidFill>
              <a:latin typeface="Garamond" pitchFamily="18" charset="0"/>
              <a:cs typeface="Arial" charset="0"/>
            </a:endParaRPr>
          </a:p>
        </p:txBody>
      </p:sp>
      <p:pic>
        <p:nvPicPr>
          <p:cNvPr id="17412" name="7 Imagen"/>
          <p:cNvPicPr>
            <a:picLocks noChangeAspect="1"/>
          </p:cNvPicPr>
          <p:nvPr/>
        </p:nvPicPr>
        <p:blipFill>
          <a:blip r:embed="rId2"/>
          <a:srcRect l="11185" t="14938" r="6485"/>
          <a:stretch>
            <a:fillRect/>
          </a:stretch>
        </p:blipFill>
        <p:spPr bwMode="auto">
          <a:xfrm>
            <a:off x="4211638" y="476250"/>
            <a:ext cx="42719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Título"/>
          <p:cNvSpPr txBox="1">
            <a:spLocks/>
          </p:cNvSpPr>
          <p:nvPr/>
        </p:nvSpPr>
        <p:spPr bwMode="auto">
          <a:xfrm>
            <a:off x="457200" y="333375"/>
            <a:ext cx="82296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ca-ES" b="1">
                <a:solidFill>
                  <a:schemeClr val="bg1"/>
                </a:solidFill>
                <a:latin typeface="Garamond" pitchFamily="18" charset="0"/>
              </a:rPr>
              <a:t>2.2.- La Falange Tradicionalista i de la JONS i la CNS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8434" name="1 Título"/>
          <p:cNvSpPr txBox="1">
            <a:spLocks/>
          </p:cNvSpPr>
          <p:nvPr/>
        </p:nvSpPr>
        <p:spPr bwMode="auto">
          <a:xfrm>
            <a:off x="3348038" y="5949950"/>
            <a:ext cx="53498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500">
                <a:solidFill>
                  <a:schemeClr val="bg1"/>
                </a:solidFill>
                <a:latin typeface="Garamond" pitchFamily="18" charset="0"/>
              </a:rPr>
              <a:t>Desfilada militar amb motiu de la festa de </a:t>
            </a:r>
            <a:r>
              <a:rPr lang="es-ES" sz="1500" i="1">
                <a:solidFill>
                  <a:schemeClr val="bg1"/>
                </a:solidFill>
                <a:latin typeface="Garamond" pitchFamily="18" charset="0"/>
              </a:rPr>
              <a:t>La Liberación</a:t>
            </a:r>
            <a:r>
              <a:rPr lang="es-ES" sz="1500">
                <a:solidFill>
                  <a:schemeClr val="bg1"/>
                </a:solidFill>
                <a:latin typeface="Garamond" pitchFamily="18" charset="0"/>
              </a:rPr>
              <a:t>. 27-1-1944. 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Arxiu M. Colomer</a:t>
            </a:r>
            <a:endParaRPr lang="ca-ES" sz="1200" i="1">
              <a:solidFill>
                <a:schemeClr val="bg1"/>
              </a:solidFill>
              <a:latin typeface="Garamond" pitchFamily="18" charset="0"/>
              <a:cs typeface="Arial" charset="0"/>
            </a:endParaRPr>
          </a:p>
        </p:txBody>
      </p:sp>
      <p:pic>
        <p:nvPicPr>
          <p:cNvPr id="18435" name="6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908050"/>
            <a:ext cx="7974013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3 CuadroTexto"/>
          <p:cNvSpPr txBox="1">
            <a:spLocks noChangeArrowheads="1"/>
          </p:cNvSpPr>
          <p:nvPr/>
        </p:nvSpPr>
        <p:spPr bwMode="auto">
          <a:xfrm>
            <a:off x="398463" y="739775"/>
            <a:ext cx="83502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indent="-173038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La Falange era el partit únic com a imatge i semblança dels partits feixistes europeus.</a:t>
            </a:r>
          </a:p>
          <a:p>
            <a:pPr marL="173038" indent="-173038"/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173038" indent="-173038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Un dels objectius claus era la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Unidad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 de la </a:t>
            </a:r>
            <a:r>
              <a:rPr lang="ca-ES" i="1" dirty="0" err="1" smtClean="0">
                <a:solidFill>
                  <a:schemeClr val="bg1"/>
                </a:solidFill>
                <a:latin typeface="Garamond" pitchFamily="18" charset="0"/>
              </a:rPr>
              <a:t>Patria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.</a:t>
            </a: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173038" indent="-173038">
              <a:buFont typeface="Wingdings" pitchFamily="2" charset="2"/>
              <a:buChar char="Ø"/>
            </a:pPr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173038" indent="-173038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El símbols eren el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yugo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 y las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flechas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pPr marL="173038" indent="-173038"/>
            <a:endParaRPr lang="ca-ES" i="1" dirty="0">
              <a:solidFill>
                <a:schemeClr val="bg1"/>
              </a:solidFill>
              <a:latin typeface="Garamond" pitchFamily="18" charset="0"/>
            </a:endParaRPr>
          </a:p>
          <a:p>
            <a:pPr marL="173038" indent="-173038"/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173038" indent="-173038"/>
            <a:r>
              <a:rPr lang="ca-ES" b="1" dirty="0">
                <a:solidFill>
                  <a:schemeClr val="bg1"/>
                </a:solidFill>
                <a:latin typeface="Garamond" pitchFamily="18" charset="0"/>
              </a:rPr>
              <a:t>Estava organitzada així: </a:t>
            </a:r>
          </a:p>
          <a:p>
            <a:pPr marL="173038" indent="-173038"/>
            <a:endParaRPr lang="ca-ES" dirty="0">
              <a:solidFill>
                <a:schemeClr val="bg1"/>
              </a:solidFill>
              <a:latin typeface="Garamond" pitchFamily="18" charset="0"/>
            </a:endParaRPr>
          </a:p>
          <a:p>
            <a:pPr marL="173038" indent="-173038">
              <a:buFont typeface="Wingdings" pitchFamily="2" charset="2"/>
              <a:buChar char="Ø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Brigada de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Investigación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a-ES" i="1" dirty="0" smtClean="0">
                <a:solidFill>
                  <a:schemeClr val="bg1"/>
                </a:solidFill>
                <a:latin typeface="Garamond" pitchFamily="18" charset="0"/>
              </a:rPr>
              <a:t>e </a:t>
            </a: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Información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 </a:t>
            </a:r>
          </a:p>
          <a:p>
            <a:pPr marL="450850" lvl="1" indent="-98425">
              <a:buFont typeface="Wingdings" pitchFamily="2" charset="2"/>
              <a:buChar char="v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Objectiu: Repressió republicana.</a:t>
            </a:r>
          </a:p>
          <a:p>
            <a:pPr marL="173038" indent="-173038">
              <a:buFont typeface="Wingdings" pitchFamily="2" charset="2"/>
              <a:buChar char="Ø"/>
            </a:pPr>
            <a:endParaRPr lang="ca-ES" i="1" dirty="0">
              <a:solidFill>
                <a:schemeClr val="bg1"/>
              </a:solidFill>
              <a:latin typeface="Garamond" pitchFamily="18" charset="0"/>
            </a:endParaRPr>
          </a:p>
          <a:p>
            <a:pPr marL="173038" indent="-173038">
              <a:buFont typeface="Wingdings" pitchFamily="2" charset="2"/>
              <a:buChar char="Ø"/>
            </a:pPr>
            <a:r>
              <a:rPr lang="ca-ES" i="1" dirty="0" err="1">
                <a:solidFill>
                  <a:schemeClr val="bg1"/>
                </a:solidFill>
                <a:latin typeface="Garamond" pitchFamily="18" charset="0"/>
              </a:rPr>
              <a:t>Educación</a:t>
            </a:r>
            <a:r>
              <a:rPr lang="ca-ES" i="1" dirty="0">
                <a:solidFill>
                  <a:schemeClr val="bg1"/>
                </a:solidFill>
                <a:latin typeface="Garamond" pitchFamily="18" charset="0"/>
              </a:rPr>
              <a:t> y Descanso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. </a:t>
            </a:r>
          </a:p>
          <a:p>
            <a:pPr marL="450850" lvl="1" indent="-98425">
              <a:buFont typeface="Wingdings" pitchFamily="2" charset="2"/>
              <a:buChar char="v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Control d’entitats, actes culturals, escoles i </a:t>
            </a:r>
            <a:endParaRPr lang="ca-ES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450850" lvl="1" indent="-98425"/>
            <a:r>
              <a:rPr lang="ca-ES" dirty="0" smtClean="0">
                <a:solidFill>
                  <a:schemeClr val="bg1"/>
                </a:solidFill>
                <a:latin typeface="Garamond" pitchFamily="18" charset="0"/>
              </a:rPr>
              <a:t>    actes </a:t>
            </a: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festius. </a:t>
            </a:r>
          </a:p>
          <a:p>
            <a:pPr marL="450850" lvl="1" indent="-98425">
              <a:buFont typeface="Wingdings" pitchFamily="2" charset="2"/>
              <a:buChar char="v"/>
            </a:pPr>
            <a:r>
              <a:rPr lang="ca-ES" dirty="0">
                <a:solidFill>
                  <a:schemeClr val="bg1"/>
                </a:solidFill>
                <a:latin typeface="Garamond" pitchFamily="18" charset="0"/>
              </a:rPr>
              <a:t>Control dels mitjans de comunicació: diaris, revistes, ràdios...</a:t>
            </a:r>
          </a:p>
        </p:txBody>
      </p:sp>
      <p:pic>
        <p:nvPicPr>
          <p:cNvPr id="19458" name="4 Imagen"/>
          <p:cNvPicPr>
            <a:picLocks noChangeAspect="1"/>
          </p:cNvPicPr>
          <p:nvPr/>
        </p:nvPicPr>
        <p:blipFill>
          <a:blip r:embed="rId2"/>
          <a:srcRect l="66141" t="26234" r="8363" b="32138"/>
          <a:stretch>
            <a:fillRect/>
          </a:stretch>
        </p:blipFill>
        <p:spPr bwMode="auto">
          <a:xfrm>
            <a:off x="5286380" y="1214422"/>
            <a:ext cx="3573463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1 Título"/>
          <p:cNvSpPr txBox="1">
            <a:spLocks/>
          </p:cNvSpPr>
          <p:nvPr/>
        </p:nvSpPr>
        <p:spPr bwMode="auto">
          <a:xfrm>
            <a:off x="7643834" y="4857760"/>
            <a:ext cx="1295400" cy="22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>
              <a:lnSpc>
                <a:spcPct val="80000"/>
              </a:lnSpc>
            </a:pPr>
            <a:endParaRPr lang="es-ES" sz="1100" b="1" dirty="0">
              <a:solidFill>
                <a:schemeClr val="bg1"/>
              </a:solidFill>
              <a:latin typeface="Garamond" pitchFamily="18" charset="0"/>
            </a:endParaRPr>
          </a:p>
          <a:p>
            <a:pPr algn="r">
              <a:lnSpc>
                <a:spcPct val="80000"/>
              </a:lnSpc>
            </a:pPr>
            <a:r>
              <a:rPr lang="es-ES" sz="1200" i="1" dirty="0">
                <a:solidFill>
                  <a:schemeClr val="bg1"/>
                </a:solidFill>
                <a:latin typeface="Garamond" pitchFamily="18" charset="0"/>
              </a:rPr>
              <a:t>Arxiu M. Colomer</a:t>
            </a:r>
            <a:endParaRPr lang="ca-ES" sz="1200" i="1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3 Imagen"/>
          <p:cNvPicPr>
            <a:picLocks noChangeAspect="1"/>
          </p:cNvPicPr>
          <p:nvPr/>
        </p:nvPicPr>
        <p:blipFill>
          <a:blip r:embed="rId2"/>
          <a:srcRect l="24654" t="19447" b="9290"/>
          <a:stretch>
            <a:fillRect/>
          </a:stretch>
        </p:blipFill>
        <p:spPr bwMode="auto">
          <a:xfrm>
            <a:off x="611188" y="549275"/>
            <a:ext cx="80772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1 Título"/>
          <p:cNvSpPr txBox="1">
            <a:spLocks/>
          </p:cNvSpPr>
          <p:nvPr/>
        </p:nvSpPr>
        <p:spPr bwMode="auto">
          <a:xfrm>
            <a:off x="6948488" y="6092825"/>
            <a:ext cx="1800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500">
                <a:solidFill>
                  <a:schemeClr val="bg1"/>
                </a:solidFill>
                <a:latin typeface="Garamond" pitchFamily="18" charset="0"/>
              </a:rPr>
              <a:t>Campament falangista.</a:t>
            </a:r>
          </a:p>
          <a:p>
            <a:pPr algn="r"/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AHM de Calella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3 Imagen"/>
          <p:cNvPicPr>
            <a:picLocks noChangeAspect="1"/>
          </p:cNvPicPr>
          <p:nvPr/>
        </p:nvPicPr>
        <p:blipFill>
          <a:blip r:embed="rId2"/>
          <a:srcRect t="6290" b="12082"/>
          <a:stretch>
            <a:fillRect/>
          </a:stretch>
        </p:blipFill>
        <p:spPr bwMode="auto">
          <a:xfrm>
            <a:off x="395288" y="404813"/>
            <a:ext cx="58816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4 CuadroTexto"/>
          <p:cNvSpPr txBox="1">
            <a:spLocks noChangeArrowheads="1"/>
          </p:cNvSpPr>
          <p:nvPr/>
        </p:nvSpPr>
        <p:spPr bwMode="auto">
          <a:xfrm>
            <a:off x="398463" y="4149725"/>
            <a:ext cx="8350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>
                <a:solidFill>
                  <a:schemeClr val="bg1"/>
                </a:solidFill>
                <a:latin typeface="Garamond" pitchFamily="18" charset="0"/>
              </a:rPr>
              <a:t>Sección Femenina: </a:t>
            </a:r>
          </a:p>
          <a:p>
            <a:r>
              <a:rPr lang="ca-ES">
                <a:solidFill>
                  <a:schemeClr val="bg1"/>
                </a:solidFill>
                <a:latin typeface="Garamond" pitchFamily="18" charset="0"/>
              </a:rPr>
              <a:t>	de 7 a 11 anys: </a:t>
            </a:r>
            <a:r>
              <a:rPr lang="ca-ES" i="1">
                <a:solidFill>
                  <a:schemeClr val="bg1"/>
                </a:solidFill>
                <a:latin typeface="Garamond" pitchFamily="18" charset="0"/>
              </a:rPr>
              <a:t>Margaritas.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  <a:p>
            <a:r>
              <a:rPr lang="ca-ES">
                <a:solidFill>
                  <a:schemeClr val="bg1"/>
                </a:solidFill>
                <a:latin typeface="Garamond" pitchFamily="18" charset="0"/>
              </a:rPr>
              <a:t>	de 12-16 anys: </a:t>
            </a:r>
            <a:r>
              <a:rPr lang="ca-ES" i="1">
                <a:solidFill>
                  <a:schemeClr val="bg1"/>
                </a:solidFill>
                <a:latin typeface="Garamond" pitchFamily="18" charset="0"/>
              </a:rPr>
              <a:t>Flechas</a:t>
            </a:r>
            <a:endParaRPr lang="ca-ES">
              <a:solidFill>
                <a:schemeClr val="bg1"/>
              </a:solidFill>
              <a:latin typeface="Garamond" pitchFamily="18" charset="0"/>
            </a:endParaRPr>
          </a:p>
          <a:p>
            <a:r>
              <a:rPr lang="ca-ES">
                <a:solidFill>
                  <a:schemeClr val="bg1"/>
                </a:solidFill>
                <a:latin typeface="Garamond" pitchFamily="18" charset="0"/>
              </a:rPr>
              <a:t>	de 17-21 anys: </a:t>
            </a:r>
            <a:r>
              <a:rPr lang="ca-ES" i="1">
                <a:solidFill>
                  <a:schemeClr val="bg1"/>
                </a:solidFill>
                <a:latin typeface="Garamond" pitchFamily="18" charset="0"/>
              </a:rPr>
              <a:t>Flechas Azules.</a:t>
            </a:r>
            <a:r>
              <a:rPr lang="ca-ES">
                <a:solidFill>
                  <a:schemeClr val="bg1"/>
                </a:solidFill>
                <a:latin typeface="Garamond" pitchFamily="18" charset="0"/>
              </a:rPr>
              <a:t>   </a:t>
            </a:r>
          </a:p>
        </p:txBody>
      </p:sp>
      <p:pic>
        <p:nvPicPr>
          <p:cNvPr id="21507" name="5 Imagen"/>
          <p:cNvPicPr>
            <a:picLocks noChangeAspect="1"/>
          </p:cNvPicPr>
          <p:nvPr/>
        </p:nvPicPr>
        <p:blipFill>
          <a:blip r:embed="rId3"/>
          <a:srcRect l="3835"/>
          <a:stretch>
            <a:fillRect/>
          </a:stretch>
        </p:blipFill>
        <p:spPr bwMode="auto">
          <a:xfrm>
            <a:off x="5502275" y="2106613"/>
            <a:ext cx="3462338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1 Título"/>
          <p:cNvSpPr txBox="1">
            <a:spLocks/>
          </p:cNvSpPr>
          <p:nvPr/>
        </p:nvSpPr>
        <p:spPr bwMode="auto">
          <a:xfrm>
            <a:off x="3276600" y="6308725"/>
            <a:ext cx="2159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Portada del llibre, Madrid 1943</a:t>
            </a:r>
            <a:endParaRPr lang="ca-ES" sz="14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1509" name="1 Título"/>
          <p:cNvSpPr txBox="1">
            <a:spLocks/>
          </p:cNvSpPr>
          <p:nvPr/>
        </p:nvSpPr>
        <p:spPr bwMode="auto">
          <a:xfrm>
            <a:off x="6372225" y="549275"/>
            <a:ext cx="27717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s-ES" sz="1400">
                <a:solidFill>
                  <a:schemeClr val="bg1"/>
                </a:solidFill>
                <a:latin typeface="Garamond" pitchFamily="18" charset="0"/>
              </a:rPr>
              <a:t>Archivo General de la Administración. (</a:t>
            </a:r>
            <a:r>
              <a:rPr lang="es-ES" sz="1200" i="1">
                <a:solidFill>
                  <a:schemeClr val="bg1"/>
                </a:solidFill>
                <a:latin typeface="Garamond" pitchFamily="18" charset="0"/>
              </a:rPr>
              <a:t>AGA)</a:t>
            </a:r>
            <a:endParaRPr lang="ca-E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tiquet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1663</Words>
  <Application>Microsoft Office PowerPoint</Application>
  <PresentationFormat>Presentación en pantalla (4:3)</PresentationFormat>
  <Paragraphs>261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Margarida</dc:creator>
  <cp:lastModifiedBy>cmulet</cp:lastModifiedBy>
  <cp:revision>91</cp:revision>
  <dcterms:created xsi:type="dcterms:W3CDTF">2017-01-31T10:28:06Z</dcterms:created>
  <dcterms:modified xsi:type="dcterms:W3CDTF">2017-07-21T07:46:55Z</dcterms:modified>
</cp:coreProperties>
</file>